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handoutMasterIdLst>
    <p:handoutMasterId r:id="rId46"/>
  </p:handoutMasterIdLst>
  <p:sldIdLst>
    <p:sldId id="256" r:id="rId2"/>
    <p:sldId id="307" r:id="rId3"/>
    <p:sldId id="268" r:id="rId4"/>
    <p:sldId id="310" r:id="rId5"/>
    <p:sldId id="273" r:id="rId6"/>
    <p:sldId id="308" r:id="rId7"/>
    <p:sldId id="309" r:id="rId8"/>
    <p:sldId id="257" r:id="rId9"/>
    <p:sldId id="258" r:id="rId10"/>
    <p:sldId id="259" r:id="rId11"/>
    <p:sldId id="260" r:id="rId12"/>
    <p:sldId id="279" r:id="rId13"/>
    <p:sldId id="270" r:id="rId14"/>
    <p:sldId id="269" r:id="rId15"/>
    <p:sldId id="280" r:id="rId16"/>
    <p:sldId id="282" r:id="rId17"/>
    <p:sldId id="283" r:id="rId18"/>
    <p:sldId id="287" r:id="rId19"/>
    <p:sldId id="303" r:id="rId20"/>
    <p:sldId id="294" r:id="rId21"/>
    <p:sldId id="278" r:id="rId22"/>
    <p:sldId id="266" r:id="rId23"/>
    <p:sldId id="301" r:id="rId24"/>
    <p:sldId id="264" r:id="rId25"/>
    <p:sldId id="265" r:id="rId26"/>
    <p:sldId id="304" r:id="rId27"/>
    <p:sldId id="291" r:id="rId28"/>
    <p:sldId id="302" r:id="rId29"/>
    <p:sldId id="288" r:id="rId30"/>
    <p:sldId id="289" r:id="rId31"/>
    <p:sldId id="274" r:id="rId32"/>
    <p:sldId id="275" r:id="rId33"/>
    <p:sldId id="276" r:id="rId34"/>
    <p:sldId id="277" r:id="rId35"/>
    <p:sldId id="295" r:id="rId36"/>
    <p:sldId id="305" r:id="rId37"/>
    <p:sldId id="300" r:id="rId38"/>
    <p:sldId id="292" r:id="rId39"/>
    <p:sldId id="306" r:id="rId40"/>
    <p:sldId id="296" r:id="rId41"/>
    <p:sldId id="297" r:id="rId42"/>
    <p:sldId id="298" r:id="rId43"/>
    <p:sldId id="299"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249D8-F7D0-42A7-B64F-5DD34E711EB1}" type="datetimeFigureOut">
              <a:rPr lang="fr-FR" smtClean="0"/>
              <a:pPr/>
              <a:t>19/04/2013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FA1BFA-CAE5-453C-A9E7-960B13F892C8}" type="slidenum">
              <a:rPr lang="fr-FR" smtClean="0"/>
              <a:pPr/>
              <a:t>‹#›</a:t>
            </a:fld>
            <a:endParaRPr lang="fr-FR"/>
          </a:p>
        </p:txBody>
      </p:sp>
    </p:spTree>
    <p:extLst>
      <p:ext uri="{BB962C8B-B14F-4D97-AF65-F5344CB8AC3E}">
        <p14:creationId xmlns:p14="http://schemas.microsoft.com/office/powerpoint/2010/main" xmlns="" val="3720198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56DD2-79FD-4621-82C6-2E3AE91720CA}" type="datetimeFigureOut">
              <a:rPr lang="fr-FR" smtClean="0"/>
              <a:pPr/>
              <a:t>19/04/2013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200BE-34F0-49FE-A848-4D022C534838}" type="slidenum">
              <a:rPr lang="fr-FR" smtClean="0"/>
              <a:pPr/>
              <a:t>‹#›</a:t>
            </a:fld>
            <a:endParaRPr lang="fr-FR"/>
          </a:p>
        </p:txBody>
      </p:sp>
    </p:spTree>
    <p:extLst>
      <p:ext uri="{BB962C8B-B14F-4D97-AF65-F5344CB8AC3E}">
        <p14:creationId xmlns:p14="http://schemas.microsoft.com/office/powerpoint/2010/main" xmlns="" val="26549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59200BE-34F0-49FE-A848-4D022C534838}"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50166B7-835D-4A15-BCBE-90E74A369A35}" type="datetime1">
              <a:rPr lang="fr-FR" smtClean="0"/>
              <a:pPr/>
              <a:t>19/04/2013</a:t>
            </a:fld>
            <a:endParaRPr lang="fr-FR"/>
          </a:p>
        </p:txBody>
      </p:sp>
      <p:sp>
        <p:nvSpPr>
          <p:cNvPr id="5" name="Espace réservé du pied de page 4"/>
          <p:cNvSpPr>
            <a:spLocks noGrp="1"/>
          </p:cNvSpPr>
          <p:nvPr>
            <p:ph type="ftr" sz="quarter" idx="11"/>
          </p:nvPr>
        </p:nvSpPr>
        <p:spPr/>
        <p:txBody>
          <a:bodyPr/>
          <a:lstStyle/>
          <a:p>
            <a:r>
              <a:rPr lang="fr-FR" smtClean="0"/>
              <a:t>© Pyxis-Coaching  2013 / www.pyxis-coaching.fr/</a:t>
            </a:r>
            <a:endParaRPr lang="fr-FR"/>
          </a:p>
        </p:txBody>
      </p:sp>
      <p:sp>
        <p:nvSpPr>
          <p:cNvPr id="6" name="Espace réservé du numéro de diapositive 5"/>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68B59D-7141-4EEB-AB80-52BF3313958E}" type="datetime1">
              <a:rPr lang="fr-FR" smtClean="0"/>
              <a:pPr/>
              <a:t>19/04/2013</a:t>
            </a:fld>
            <a:endParaRPr lang="fr-FR"/>
          </a:p>
        </p:txBody>
      </p:sp>
      <p:sp>
        <p:nvSpPr>
          <p:cNvPr id="5" name="Espace réservé du pied de page 4"/>
          <p:cNvSpPr>
            <a:spLocks noGrp="1"/>
          </p:cNvSpPr>
          <p:nvPr>
            <p:ph type="ftr" sz="quarter" idx="11"/>
          </p:nvPr>
        </p:nvSpPr>
        <p:spPr/>
        <p:txBody>
          <a:bodyPr/>
          <a:lstStyle/>
          <a:p>
            <a:r>
              <a:rPr lang="fr-FR" smtClean="0"/>
              <a:t>© Pyxis-Coaching  2013 / www.pyxis-coaching.fr/</a:t>
            </a:r>
            <a:endParaRPr lang="fr-FR"/>
          </a:p>
        </p:txBody>
      </p:sp>
      <p:sp>
        <p:nvSpPr>
          <p:cNvPr id="6" name="Espace réservé du numéro de diapositive 5"/>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DCD8D9-343E-4CFC-929B-9D98DC99ABCC}" type="datetime1">
              <a:rPr lang="fr-FR" smtClean="0"/>
              <a:pPr/>
              <a:t>19/04/2013</a:t>
            </a:fld>
            <a:endParaRPr lang="fr-FR"/>
          </a:p>
        </p:txBody>
      </p:sp>
      <p:sp>
        <p:nvSpPr>
          <p:cNvPr id="5" name="Espace réservé du pied de page 4"/>
          <p:cNvSpPr>
            <a:spLocks noGrp="1"/>
          </p:cNvSpPr>
          <p:nvPr>
            <p:ph type="ftr" sz="quarter" idx="11"/>
          </p:nvPr>
        </p:nvSpPr>
        <p:spPr/>
        <p:txBody>
          <a:bodyPr/>
          <a:lstStyle/>
          <a:p>
            <a:r>
              <a:rPr lang="fr-FR" smtClean="0"/>
              <a:t>© Pyxis-Coaching  2013 / www.pyxis-coaching.fr/</a:t>
            </a:r>
            <a:endParaRPr lang="fr-FR"/>
          </a:p>
        </p:txBody>
      </p:sp>
      <p:sp>
        <p:nvSpPr>
          <p:cNvPr id="6" name="Espace réservé du numéro de diapositive 5"/>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93CD40-A87A-4950-B9E9-58807217BA81}" type="datetime1">
              <a:rPr lang="fr-FR" smtClean="0"/>
              <a:pPr/>
              <a:t>19/04/2013</a:t>
            </a:fld>
            <a:endParaRPr lang="fr-FR"/>
          </a:p>
        </p:txBody>
      </p:sp>
      <p:sp>
        <p:nvSpPr>
          <p:cNvPr id="5" name="Espace réservé du pied de page 4"/>
          <p:cNvSpPr>
            <a:spLocks noGrp="1"/>
          </p:cNvSpPr>
          <p:nvPr>
            <p:ph type="ftr" sz="quarter" idx="11"/>
          </p:nvPr>
        </p:nvSpPr>
        <p:spPr/>
        <p:txBody>
          <a:bodyPr/>
          <a:lstStyle/>
          <a:p>
            <a:r>
              <a:rPr lang="fr-FR" smtClean="0"/>
              <a:t>© Pyxis-Coaching  2013 / www.pyxis-coaching.fr/</a:t>
            </a:r>
            <a:endParaRPr lang="fr-FR"/>
          </a:p>
        </p:txBody>
      </p:sp>
      <p:sp>
        <p:nvSpPr>
          <p:cNvPr id="6" name="Espace réservé du numéro de diapositive 5"/>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3FBCF93-14C7-49B3-9031-DE3A530FFF60}" type="datetime1">
              <a:rPr lang="fr-FR" smtClean="0"/>
              <a:pPr/>
              <a:t>19/04/2013</a:t>
            </a:fld>
            <a:endParaRPr lang="fr-FR"/>
          </a:p>
        </p:txBody>
      </p:sp>
      <p:sp>
        <p:nvSpPr>
          <p:cNvPr id="5" name="Espace réservé du pied de page 4"/>
          <p:cNvSpPr>
            <a:spLocks noGrp="1"/>
          </p:cNvSpPr>
          <p:nvPr>
            <p:ph type="ftr" sz="quarter" idx="11"/>
          </p:nvPr>
        </p:nvSpPr>
        <p:spPr/>
        <p:txBody>
          <a:bodyPr/>
          <a:lstStyle/>
          <a:p>
            <a:r>
              <a:rPr lang="fr-FR" smtClean="0"/>
              <a:t>© Pyxis-Coaching  2013 / www.pyxis-coaching.fr/</a:t>
            </a:r>
            <a:endParaRPr lang="fr-FR"/>
          </a:p>
        </p:txBody>
      </p:sp>
      <p:sp>
        <p:nvSpPr>
          <p:cNvPr id="6" name="Espace réservé du numéro de diapositive 5"/>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C6C028-A0F2-4D20-9967-CF6F04965757}" type="datetime1">
              <a:rPr lang="fr-FR" smtClean="0"/>
              <a:pPr/>
              <a:t>19/04/2013</a:t>
            </a:fld>
            <a:endParaRPr lang="fr-FR"/>
          </a:p>
        </p:txBody>
      </p:sp>
      <p:sp>
        <p:nvSpPr>
          <p:cNvPr id="6" name="Espace réservé du pied de page 5"/>
          <p:cNvSpPr>
            <a:spLocks noGrp="1"/>
          </p:cNvSpPr>
          <p:nvPr>
            <p:ph type="ftr" sz="quarter" idx="11"/>
          </p:nvPr>
        </p:nvSpPr>
        <p:spPr/>
        <p:txBody>
          <a:bodyPr/>
          <a:lstStyle/>
          <a:p>
            <a:r>
              <a:rPr lang="fr-FR" smtClean="0"/>
              <a:t>© Pyxis-Coaching  2013 / www.pyxis-coaching.fr/</a:t>
            </a:r>
            <a:endParaRPr lang="fr-FR"/>
          </a:p>
        </p:txBody>
      </p:sp>
      <p:sp>
        <p:nvSpPr>
          <p:cNvPr id="7" name="Espace réservé du numéro de diapositive 6"/>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59F82CA-25EE-4B72-8E39-6392A66F60F2}" type="datetime1">
              <a:rPr lang="fr-FR" smtClean="0"/>
              <a:pPr/>
              <a:t>19/04/2013</a:t>
            </a:fld>
            <a:endParaRPr lang="fr-FR"/>
          </a:p>
        </p:txBody>
      </p:sp>
      <p:sp>
        <p:nvSpPr>
          <p:cNvPr id="8" name="Espace réservé du pied de page 7"/>
          <p:cNvSpPr>
            <a:spLocks noGrp="1"/>
          </p:cNvSpPr>
          <p:nvPr>
            <p:ph type="ftr" sz="quarter" idx="11"/>
          </p:nvPr>
        </p:nvSpPr>
        <p:spPr/>
        <p:txBody>
          <a:bodyPr/>
          <a:lstStyle/>
          <a:p>
            <a:r>
              <a:rPr lang="fr-FR" smtClean="0"/>
              <a:t>© Pyxis-Coaching  2013 / www.pyxis-coaching.fr/</a:t>
            </a:r>
            <a:endParaRPr lang="fr-FR"/>
          </a:p>
        </p:txBody>
      </p:sp>
      <p:sp>
        <p:nvSpPr>
          <p:cNvPr id="9" name="Espace réservé du numéro de diapositive 8"/>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232344C-18D0-4354-B0D5-DA5466D90DFD}" type="datetime1">
              <a:rPr lang="fr-FR" smtClean="0"/>
              <a:pPr/>
              <a:t>19/04/2013</a:t>
            </a:fld>
            <a:endParaRPr lang="fr-FR"/>
          </a:p>
        </p:txBody>
      </p:sp>
      <p:sp>
        <p:nvSpPr>
          <p:cNvPr id="4" name="Espace réservé du pied de page 3"/>
          <p:cNvSpPr>
            <a:spLocks noGrp="1"/>
          </p:cNvSpPr>
          <p:nvPr>
            <p:ph type="ftr" sz="quarter" idx="11"/>
          </p:nvPr>
        </p:nvSpPr>
        <p:spPr/>
        <p:txBody>
          <a:bodyPr/>
          <a:lstStyle/>
          <a:p>
            <a:r>
              <a:rPr lang="fr-FR" smtClean="0"/>
              <a:t>© Pyxis-Coaching  2013 / www.pyxis-coaching.fr/</a:t>
            </a:r>
            <a:endParaRPr lang="fr-FR"/>
          </a:p>
        </p:txBody>
      </p:sp>
      <p:sp>
        <p:nvSpPr>
          <p:cNvPr id="5" name="Espace réservé du numéro de diapositive 4"/>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75DF29-718B-4153-8EF6-D2B38CE11B28}" type="datetime1">
              <a:rPr lang="fr-FR" smtClean="0"/>
              <a:pPr/>
              <a:t>19/04/2013</a:t>
            </a:fld>
            <a:endParaRPr lang="fr-FR"/>
          </a:p>
        </p:txBody>
      </p:sp>
      <p:sp>
        <p:nvSpPr>
          <p:cNvPr id="3" name="Espace réservé du pied de page 2"/>
          <p:cNvSpPr>
            <a:spLocks noGrp="1"/>
          </p:cNvSpPr>
          <p:nvPr>
            <p:ph type="ftr" sz="quarter" idx="11"/>
          </p:nvPr>
        </p:nvSpPr>
        <p:spPr/>
        <p:txBody>
          <a:bodyPr/>
          <a:lstStyle/>
          <a:p>
            <a:r>
              <a:rPr lang="fr-FR" smtClean="0"/>
              <a:t>© Pyxis-Coaching  2013 / www.pyxis-coaching.fr/</a:t>
            </a:r>
            <a:endParaRPr lang="fr-FR"/>
          </a:p>
        </p:txBody>
      </p:sp>
      <p:sp>
        <p:nvSpPr>
          <p:cNvPr id="4" name="Espace réservé du numéro de diapositive 3"/>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DD61933-4478-4A82-AD63-DA0430A8F962}" type="datetime1">
              <a:rPr lang="fr-FR" smtClean="0"/>
              <a:pPr/>
              <a:t>19/04/2013</a:t>
            </a:fld>
            <a:endParaRPr lang="fr-FR"/>
          </a:p>
        </p:txBody>
      </p:sp>
      <p:sp>
        <p:nvSpPr>
          <p:cNvPr id="6" name="Espace réservé du pied de page 5"/>
          <p:cNvSpPr>
            <a:spLocks noGrp="1"/>
          </p:cNvSpPr>
          <p:nvPr>
            <p:ph type="ftr" sz="quarter" idx="11"/>
          </p:nvPr>
        </p:nvSpPr>
        <p:spPr/>
        <p:txBody>
          <a:bodyPr/>
          <a:lstStyle/>
          <a:p>
            <a:r>
              <a:rPr lang="fr-FR" smtClean="0"/>
              <a:t>© Pyxis-Coaching  2013 / www.pyxis-coaching.fr/</a:t>
            </a:r>
            <a:endParaRPr lang="fr-FR"/>
          </a:p>
        </p:txBody>
      </p:sp>
      <p:sp>
        <p:nvSpPr>
          <p:cNvPr id="7" name="Espace réservé du numéro de diapositive 6"/>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830A91A-77D5-452A-9C97-CFCE47ED9C9E}" type="datetime1">
              <a:rPr lang="fr-FR" smtClean="0"/>
              <a:pPr/>
              <a:t>19/04/2013</a:t>
            </a:fld>
            <a:endParaRPr lang="fr-FR"/>
          </a:p>
        </p:txBody>
      </p:sp>
      <p:sp>
        <p:nvSpPr>
          <p:cNvPr id="6" name="Espace réservé du pied de page 5"/>
          <p:cNvSpPr>
            <a:spLocks noGrp="1"/>
          </p:cNvSpPr>
          <p:nvPr>
            <p:ph type="ftr" sz="quarter" idx="11"/>
          </p:nvPr>
        </p:nvSpPr>
        <p:spPr/>
        <p:txBody>
          <a:bodyPr/>
          <a:lstStyle/>
          <a:p>
            <a:r>
              <a:rPr lang="fr-FR" smtClean="0"/>
              <a:t>© Pyxis-Coaching  2013 / www.pyxis-coaching.fr/</a:t>
            </a:r>
            <a:endParaRPr lang="fr-FR"/>
          </a:p>
        </p:txBody>
      </p:sp>
      <p:sp>
        <p:nvSpPr>
          <p:cNvPr id="7" name="Espace réservé du numéro de diapositive 6"/>
          <p:cNvSpPr>
            <a:spLocks noGrp="1"/>
          </p:cNvSpPr>
          <p:nvPr>
            <p:ph type="sldNum" sz="quarter" idx="12"/>
          </p:nvPr>
        </p:nvSpPr>
        <p:spPr/>
        <p:txBody>
          <a:bodyPr/>
          <a:lstStyle/>
          <a:p>
            <a:fld id="{35B6D1A3-FD55-400D-8AF9-40849142CE24}"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C5D5-7CB2-4FDC-855E-B9914C563B39}" type="datetime1">
              <a:rPr lang="fr-FR" smtClean="0"/>
              <a:pPr/>
              <a:t>19/04/2013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 Pyxis-Coaching  2013 / www.pyxis-coaching.fr/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6D1A3-FD55-400D-8AF9-40849142CE24}"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t/>
            </a:r>
            <a:br>
              <a:rPr lang="fr-FR" dirty="0" smtClean="0"/>
            </a:br>
            <a:r>
              <a:rPr lang="fr-FR" b="1" i="1" dirty="0" smtClean="0">
                <a:solidFill>
                  <a:schemeClr val="accent4">
                    <a:lumMod val="75000"/>
                  </a:schemeClr>
                </a:solidFill>
              </a:rPr>
              <a:t>Confort auditif : Bien-être au travail</a:t>
            </a:r>
            <a:endParaRPr lang="fr-FR" b="1" i="1" dirty="0">
              <a:solidFill>
                <a:schemeClr val="accent4">
                  <a:lumMod val="75000"/>
                </a:schemeClr>
              </a:solidFill>
            </a:endParaRPr>
          </a:p>
        </p:txBody>
      </p:sp>
      <p:sp>
        <p:nvSpPr>
          <p:cNvPr id="3" name="Sous-titre 2"/>
          <p:cNvSpPr>
            <a:spLocks noGrp="1"/>
          </p:cNvSpPr>
          <p:nvPr>
            <p:ph type="subTitle" idx="1"/>
          </p:nvPr>
        </p:nvSpPr>
        <p:spPr>
          <a:xfrm>
            <a:off x="3354442" y="4077072"/>
            <a:ext cx="5114778" cy="1224136"/>
          </a:xfrm>
        </p:spPr>
        <p:txBody>
          <a:bodyPr>
            <a:normAutofit fontScale="77500" lnSpcReduction="20000"/>
          </a:bodyPr>
          <a:lstStyle/>
          <a:p>
            <a:r>
              <a:rPr lang="fr-FR" dirty="0" smtClean="0"/>
              <a:t>Conférence du 16 avril 2013 – </a:t>
            </a:r>
          </a:p>
          <a:p>
            <a:r>
              <a:rPr lang="fr-FR" dirty="0" smtClean="0"/>
              <a:t>Hewlett-Packard  – site de Grenoble</a:t>
            </a:r>
          </a:p>
          <a:p>
            <a:r>
              <a:rPr lang="fr-FR" dirty="0" smtClean="0"/>
              <a:t> </a:t>
            </a:r>
            <a:endParaRPr lang="fr-FR" dirty="0"/>
          </a:p>
        </p:txBody>
      </p:sp>
      <p:sp>
        <p:nvSpPr>
          <p:cNvPr id="6" name="Espace réservé du pied de page 5"/>
          <p:cNvSpPr>
            <a:spLocks noGrp="1"/>
          </p:cNvSpPr>
          <p:nvPr>
            <p:ph type="ftr" sz="quarter" idx="11"/>
          </p:nvPr>
        </p:nvSpPr>
        <p:spPr>
          <a:xfrm>
            <a:off x="467544" y="6356350"/>
            <a:ext cx="6048672" cy="365125"/>
          </a:xfrm>
        </p:spPr>
        <p:txBody>
          <a:bodyPr/>
          <a:lstStyle/>
          <a:p>
            <a:pPr algn="l"/>
            <a:r>
              <a:rPr lang="fr-FR" dirty="0" smtClean="0"/>
              <a:t>© </a:t>
            </a:r>
            <a:r>
              <a:rPr lang="fr-FR" dirty="0" err="1" smtClean="0"/>
              <a:t>Pyxis</a:t>
            </a:r>
            <a:r>
              <a:rPr lang="fr-FR" dirty="0" smtClean="0"/>
              <a:t>-Coaching  2013 / www.pyxis-coaching.fr/</a:t>
            </a:r>
            <a:endParaRPr lang="fr-FR" dirty="0"/>
          </a:p>
        </p:txBody>
      </p:sp>
      <p:pic>
        <p:nvPicPr>
          <p:cNvPr id="1026" name="Image 1"/>
          <p:cNvPicPr>
            <a:picLocks noChangeAspect="1" noChangeArrowheads="1"/>
          </p:cNvPicPr>
          <p:nvPr/>
        </p:nvPicPr>
        <p:blipFill>
          <a:blip r:embed="rId2" cstate="print"/>
          <a:srcRect/>
          <a:stretch>
            <a:fillRect/>
          </a:stretch>
        </p:blipFill>
        <p:spPr bwMode="auto">
          <a:xfrm>
            <a:off x="539552" y="332656"/>
            <a:ext cx="1673424" cy="836712"/>
          </a:xfrm>
          <a:prstGeom prst="rect">
            <a:avLst/>
          </a:prstGeom>
          <a:noFill/>
          <a:ln w="9525">
            <a:noFill/>
            <a:miter lim="800000"/>
            <a:headEnd/>
            <a:tailEnd/>
          </a:ln>
        </p:spPr>
      </p:pic>
      <p:pic>
        <p:nvPicPr>
          <p:cNvPr id="4" name="Picture 2" descr="C:\Users\ANNICK\Pictures\logoHP.jpg"/>
          <p:cNvPicPr>
            <a:picLocks noChangeAspect="1" noChangeArrowheads="1"/>
          </p:cNvPicPr>
          <p:nvPr/>
        </p:nvPicPr>
        <p:blipFill>
          <a:blip r:embed="rId3" cstate="print"/>
          <a:srcRect/>
          <a:stretch>
            <a:fillRect/>
          </a:stretch>
        </p:blipFill>
        <p:spPr bwMode="auto">
          <a:xfrm>
            <a:off x="7740352" y="260648"/>
            <a:ext cx="847725" cy="847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L’oreille moyenne</a:t>
            </a:r>
            <a:endParaRPr lang="fr-FR" dirty="0">
              <a:solidFill>
                <a:schemeClr val="accent4">
                  <a:lumMod val="75000"/>
                </a:schemeClr>
              </a:solidFill>
            </a:endParaRPr>
          </a:p>
        </p:txBody>
      </p:sp>
      <p:sp>
        <p:nvSpPr>
          <p:cNvPr id="3" name="Espace réservé du contenu 2"/>
          <p:cNvSpPr>
            <a:spLocks noGrp="1"/>
          </p:cNvSpPr>
          <p:nvPr>
            <p:ph sz="half" idx="1"/>
          </p:nvPr>
        </p:nvSpPr>
        <p:spPr/>
        <p:txBody>
          <a:bodyPr/>
          <a:lstStyle/>
          <a:p>
            <a:endParaRPr lang="fr-FR" dirty="0" smtClean="0"/>
          </a:p>
          <a:p>
            <a:pPr>
              <a:buFont typeface="Wingdings" pitchFamily="2" charset="2"/>
              <a:buChar char="ü"/>
            </a:pPr>
            <a:r>
              <a:rPr lang="fr-FR" dirty="0" smtClean="0"/>
              <a:t>Son rôle : amplifier les sons.</a:t>
            </a:r>
          </a:p>
          <a:p>
            <a:endParaRPr lang="fr-FR" dirty="0" smtClean="0"/>
          </a:p>
          <a:p>
            <a:pPr>
              <a:buNone/>
            </a:pPr>
            <a:r>
              <a:rPr lang="fr-FR" dirty="0" smtClean="0"/>
              <a:t>Le tympan vibre et fait bouger la chaine des osselets.</a:t>
            </a:r>
            <a:endParaRPr lang="fr-FR" dirty="0"/>
          </a:p>
        </p:txBody>
      </p:sp>
      <p:pic>
        <p:nvPicPr>
          <p:cNvPr id="6" name="Espace réservé du contenu 5" descr="oreille_moy2.gif"/>
          <p:cNvPicPr>
            <a:picLocks noGrp="1" noChangeAspect="1"/>
          </p:cNvPicPr>
          <p:nvPr>
            <p:ph sz="half" idx="2"/>
          </p:nvPr>
        </p:nvPicPr>
        <p:blipFill>
          <a:blip r:embed="rId2" cstate="print"/>
          <a:stretch>
            <a:fillRect/>
          </a:stretch>
        </p:blipFill>
        <p:spPr>
          <a:xfrm>
            <a:off x="4644008" y="2204864"/>
            <a:ext cx="3888431" cy="3168352"/>
          </a:xfrm>
        </p:spPr>
      </p:pic>
      <p:sp>
        <p:nvSpPr>
          <p:cNvPr id="4" name="Espace réservé du pied de page 3"/>
          <p:cNvSpPr>
            <a:spLocks noGrp="1"/>
          </p:cNvSpPr>
          <p:nvPr>
            <p:ph type="ftr" sz="quarter" idx="11"/>
          </p:nvPr>
        </p:nvSpPr>
        <p:spPr>
          <a:xfrm>
            <a:off x="457200" y="6453336"/>
            <a:ext cx="7643192" cy="333210"/>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L’oreille interne</a:t>
            </a:r>
            <a:endParaRPr lang="fr-FR" dirty="0">
              <a:solidFill>
                <a:schemeClr val="accent4">
                  <a:lumMod val="75000"/>
                </a:schemeClr>
              </a:solidFill>
            </a:endParaRPr>
          </a:p>
        </p:txBody>
      </p:sp>
      <p:sp>
        <p:nvSpPr>
          <p:cNvPr id="3" name="Espace réservé du contenu 2"/>
          <p:cNvSpPr>
            <a:spLocks noGrp="1"/>
          </p:cNvSpPr>
          <p:nvPr>
            <p:ph sz="half" idx="1"/>
          </p:nvPr>
        </p:nvSpPr>
        <p:spPr>
          <a:xfrm>
            <a:off x="457200" y="1600200"/>
            <a:ext cx="3034680" cy="4525963"/>
          </a:xfrm>
        </p:spPr>
        <p:txBody>
          <a:bodyPr numCol="1">
            <a:normAutofit fontScale="55000" lnSpcReduction="20000"/>
          </a:bodyPr>
          <a:lstStyle/>
          <a:p>
            <a:pPr algn="just"/>
            <a:endParaRPr lang="fr-FR" sz="2000" dirty="0" smtClean="0"/>
          </a:p>
          <a:p>
            <a:pPr algn="just"/>
            <a:endParaRPr lang="fr-FR" sz="2000" dirty="0" smtClean="0"/>
          </a:p>
          <a:p>
            <a:pPr algn="ctr">
              <a:buFont typeface="Wingdings" pitchFamily="2" charset="2"/>
              <a:buChar char="ü"/>
            </a:pPr>
            <a:r>
              <a:rPr lang="fr-FR" sz="4400" dirty="0" smtClean="0"/>
              <a:t>Son rôle : </a:t>
            </a:r>
          </a:p>
          <a:p>
            <a:pPr>
              <a:lnSpc>
                <a:spcPct val="170000"/>
              </a:lnSpc>
              <a:buNone/>
            </a:pPr>
            <a:r>
              <a:rPr lang="fr-FR" sz="3800" dirty="0" smtClean="0"/>
              <a:t>transformer l’onde sonore mécanique en un code acoustique électrique qui sera ensuite envoyé au cerveau.</a:t>
            </a:r>
          </a:p>
          <a:p>
            <a:endParaRPr lang="fr-FR" dirty="0" smtClean="0"/>
          </a:p>
          <a:p>
            <a:endParaRPr lang="fr-FR" dirty="0" smtClean="0"/>
          </a:p>
          <a:p>
            <a:endParaRPr lang="fr-FR" dirty="0" smtClean="0"/>
          </a:p>
          <a:p>
            <a:pPr>
              <a:buNone/>
            </a:pPr>
            <a:r>
              <a:rPr lang="fr-FR" dirty="0" smtClean="0"/>
              <a:t> </a:t>
            </a:r>
            <a:endParaRPr lang="fr-FR" dirty="0"/>
          </a:p>
        </p:txBody>
      </p:sp>
      <p:pic>
        <p:nvPicPr>
          <p:cNvPr id="7" name="Espace réservé du contenu 6" descr="oreille_interne.jpg"/>
          <p:cNvPicPr>
            <a:picLocks noGrp="1" noChangeAspect="1"/>
          </p:cNvPicPr>
          <p:nvPr>
            <p:ph sz="half" idx="2"/>
          </p:nvPr>
        </p:nvPicPr>
        <p:blipFill>
          <a:blip r:embed="rId2" cstate="print"/>
          <a:stretch>
            <a:fillRect/>
          </a:stretch>
        </p:blipFill>
        <p:spPr>
          <a:xfrm>
            <a:off x="4499992" y="1556792"/>
            <a:ext cx="4185205" cy="4536261"/>
          </a:xfrm>
        </p:spPr>
      </p:pic>
      <p:sp>
        <p:nvSpPr>
          <p:cNvPr id="4" name="Espace réservé du pied de page 3"/>
          <p:cNvSpPr>
            <a:spLocks noGrp="1"/>
          </p:cNvSpPr>
          <p:nvPr>
            <p:ph type="ftr" sz="quarter" idx="11"/>
          </p:nvPr>
        </p:nvSpPr>
        <p:spPr>
          <a:xfrm>
            <a:off x="1331640" y="6356350"/>
            <a:ext cx="6336704"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1020728"/>
          </a:xfrm>
        </p:spPr>
        <p:txBody>
          <a:bodyPr/>
          <a:lstStyle/>
          <a:p>
            <a:r>
              <a:rPr lang="fr-FR" dirty="0" smtClean="0">
                <a:solidFill>
                  <a:schemeClr val="accent4">
                    <a:lumMod val="75000"/>
                  </a:schemeClr>
                </a:solidFill>
              </a:rPr>
              <a:t>L’oreille interne (suite)</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La cochlée : rôle majeur dans la perception du champ des fréquences. Elle est tapissée de cellules en forme de cils.</a:t>
            </a:r>
          </a:p>
          <a:p>
            <a:endParaRPr lang="fr-FR" dirty="0"/>
          </a:p>
        </p:txBody>
      </p:sp>
      <p:sp>
        <p:nvSpPr>
          <p:cNvPr id="4" name="Espace réservé du pied de page 3"/>
          <p:cNvSpPr>
            <a:spLocks noGrp="1"/>
          </p:cNvSpPr>
          <p:nvPr>
            <p:ph type="ftr" sz="quarter" idx="11"/>
          </p:nvPr>
        </p:nvSpPr>
        <p:spPr>
          <a:xfrm>
            <a:off x="457200" y="6381328"/>
            <a:ext cx="7571184" cy="405218"/>
          </a:xfrm>
        </p:spPr>
        <p:txBody>
          <a:bodyPr/>
          <a:lstStyle/>
          <a:p>
            <a:r>
              <a:rPr lang="fr-FR" smtClean="0"/>
              <a:t>© Pyxis-Coaching  2013 / www.pyxis-coaching.fr/</a:t>
            </a:r>
            <a:endParaRPr lang="fr-FR" dirty="0"/>
          </a:p>
        </p:txBody>
      </p:sp>
      <p:pic>
        <p:nvPicPr>
          <p:cNvPr id="5" name="Image 4" descr="cochlee.jpg"/>
          <p:cNvPicPr>
            <a:picLocks noChangeAspect="1"/>
          </p:cNvPicPr>
          <p:nvPr/>
        </p:nvPicPr>
        <p:blipFill>
          <a:blip r:embed="rId2" cstate="print"/>
          <a:stretch>
            <a:fillRect/>
          </a:stretch>
        </p:blipFill>
        <p:spPr>
          <a:xfrm>
            <a:off x="1187624" y="3356992"/>
            <a:ext cx="2857500" cy="2324100"/>
          </a:xfrm>
          <a:prstGeom prst="rect">
            <a:avLst/>
          </a:prstGeom>
        </p:spPr>
      </p:pic>
      <p:pic>
        <p:nvPicPr>
          <p:cNvPr id="6" name="Image 5" descr="cochlea.jpg"/>
          <p:cNvPicPr>
            <a:picLocks noChangeAspect="1"/>
          </p:cNvPicPr>
          <p:nvPr/>
        </p:nvPicPr>
        <p:blipFill>
          <a:blip r:embed="rId3" cstate="print"/>
          <a:stretch>
            <a:fillRect/>
          </a:stretch>
        </p:blipFill>
        <p:spPr>
          <a:xfrm>
            <a:off x="5868144" y="3645024"/>
            <a:ext cx="2325621" cy="17442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57200" y="6453336"/>
            <a:ext cx="7427168" cy="333210"/>
          </a:xfrm>
        </p:spPr>
        <p:txBody>
          <a:bodyPr/>
          <a:lstStyle/>
          <a:p>
            <a:r>
              <a:rPr lang="fr-FR" smtClean="0"/>
              <a:t>© Pyxis-Coaching  2013 / www.pyxis-coaching.fr/</a:t>
            </a:r>
            <a:endParaRPr lang="fr-FR" dirty="0"/>
          </a:p>
        </p:txBody>
      </p:sp>
      <p:sp>
        <p:nvSpPr>
          <p:cNvPr id="3" name="Espace réservé du contenu 2"/>
          <p:cNvSpPr>
            <a:spLocks noGrp="1"/>
          </p:cNvSpPr>
          <p:nvPr>
            <p:ph idx="4294967295"/>
          </p:nvPr>
        </p:nvSpPr>
        <p:spPr>
          <a:xfrm>
            <a:off x="683568" y="332656"/>
            <a:ext cx="8460432" cy="6123707"/>
          </a:xfrm>
        </p:spPr>
        <p:txBody>
          <a:bodyPr/>
          <a:lstStyle/>
          <a:p>
            <a:pPr>
              <a:buFont typeface="Wingdings" pitchFamily="2" charset="2"/>
              <a:buChar char="ü"/>
            </a:pPr>
            <a:r>
              <a:rPr lang="fr-FR" dirty="0" smtClean="0"/>
              <a:t>16 000 cellules ciliées assurent la perception des sons. Leur nombre est fixé très tôt dans le développement ( dès 10 semaines de gestation)</a:t>
            </a:r>
          </a:p>
          <a:p>
            <a:endParaRPr lang="fr-FR" b="1" dirty="0" smtClean="0"/>
          </a:p>
          <a:p>
            <a:r>
              <a:rPr lang="fr-FR" b="1" dirty="0" smtClean="0"/>
              <a:t>Les cellules ciliées endommagées au cours de la vie ne sont pas remplacées</a:t>
            </a:r>
            <a:r>
              <a:rPr lang="fr-FR" dirty="0"/>
              <a:t> </a:t>
            </a:r>
            <a:r>
              <a:rPr lang="fr-FR" dirty="0" smtClean="0"/>
              <a:t>!</a:t>
            </a:r>
          </a:p>
          <a:p>
            <a:endParaRPr lang="fr-FR" dirty="0" smtClean="0"/>
          </a:p>
          <a:p>
            <a:endParaRPr lang="fr-FR" dirty="0"/>
          </a:p>
        </p:txBody>
      </p:sp>
      <p:pic>
        <p:nvPicPr>
          <p:cNvPr id="5" name="Image 4" descr="cellule_ciliee.png"/>
          <p:cNvPicPr>
            <a:picLocks noChangeAspect="1"/>
          </p:cNvPicPr>
          <p:nvPr/>
        </p:nvPicPr>
        <p:blipFill>
          <a:blip r:embed="rId2" cstate="print"/>
          <a:stretch>
            <a:fillRect/>
          </a:stretch>
        </p:blipFill>
        <p:spPr>
          <a:xfrm>
            <a:off x="2915816" y="4284094"/>
            <a:ext cx="2880320" cy="16201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4">
                    <a:lumMod val="75000"/>
                  </a:schemeClr>
                </a:solidFill>
              </a:rPr>
              <a:t>La zone corticale de l’audition</a:t>
            </a:r>
            <a:endParaRPr lang="fr-FR" dirty="0">
              <a:solidFill>
                <a:schemeClr val="accent4">
                  <a:lumMod val="75000"/>
                </a:schemeClr>
              </a:solidFill>
            </a:endParaRPr>
          </a:p>
        </p:txBody>
      </p:sp>
      <p:sp>
        <p:nvSpPr>
          <p:cNvPr id="3" name="Espace réservé du contenu 2"/>
          <p:cNvSpPr>
            <a:spLocks noGrp="1"/>
          </p:cNvSpPr>
          <p:nvPr>
            <p:ph idx="1"/>
          </p:nvPr>
        </p:nvSpPr>
        <p:spPr>
          <a:xfrm>
            <a:off x="457200" y="1556792"/>
            <a:ext cx="7239000" cy="4898944"/>
          </a:xfrm>
        </p:spPr>
        <p:txBody>
          <a:bodyPr/>
          <a:lstStyle/>
          <a:p>
            <a:pPr>
              <a:buFont typeface="Wingdings" pitchFamily="2" charset="2"/>
              <a:buChar char="ü"/>
            </a:pPr>
            <a:r>
              <a:rPr lang="fr-FR" dirty="0" smtClean="0"/>
              <a:t>Son rôle : décoder le signal reçu et le transformer en une information significative.</a:t>
            </a:r>
          </a:p>
          <a:p>
            <a:endParaRPr lang="fr-FR" dirty="0" smtClean="0"/>
          </a:p>
          <a:p>
            <a:endParaRPr lang="fr-FR" dirty="0"/>
          </a:p>
        </p:txBody>
      </p:sp>
      <p:sp>
        <p:nvSpPr>
          <p:cNvPr id="4" name="Espace réservé du pied de page 3"/>
          <p:cNvSpPr>
            <a:spLocks noGrp="1"/>
          </p:cNvSpPr>
          <p:nvPr>
            <p:ph type="ftr" sz="quarter" idx="11"/>
          </p:nvPr>
        </p:nvSpPr>
        <p:spPr>
          <a:xfrm>
            <a:off x="457200" y="6453336"/>
            <a:ext cx="7427168" cy="333210"/>
          </a:xfrm>
        </p:spPr>
        <p:txBody>
          <a:bodyPr/>
          <a:lstStyle/>
          <a:p>
            <a:r>
              <a:rPr lang="fr-FR" smtClean="0"/>
              <a:t>© Pyxis-Coaching  2013 / www.pyxis-coaching.fr/</a:t>
            </a:r>
            <a:endParaRPr lang="fr-FR" dirty="0"/>
          </a:p>
        </p:txBody>
      </p:sp>
      <p:pic>
        <p:nvPicPr>
          <p:cNvPr id="5" name="Image 4" descr="cortex.jpg"/>
          <p:cNvPicPr>
            <a:picLocks noChangeAspect="1"/>
          </p:cNvPicPr>
          <p:nvPr/>
        </p:nvPicPr>
        <p:blipFill>
          <a:blip r:embed="rId2" cstate="print"/>
          <a:stretch>
            <a:fillRect/>
          </a:stretch>
        </p:blipFill>
        <p:spPr>
          <a:xfrm>
            <a:off x="2555776" y="2996952"/>
            <a:ext cx="4680520" cy="32403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4">
                    <a:lumMod val="75000"/>
                  </a:schemeClr>
                </a:solidFill>
              </a:rPr>
              <a:t>2 - Qu’est-ce que le bruit ?</a:t>
            </a:r>
            <a:endParaRPr lang="fr-FR" b="1" dirty="0">
              <a:solidFill>
                <a:schemeClr val="accent4">
                  <a:lumMod val="75000"/>
                </a:schemeClr>
              </a:solidFill>
            </a:endParaRPr>
          </a:p>
        </p:txBody>
      </p:sp>
      <p:sp>
        <p:nvSpPr>
          <p:cNvPr id="3" name="Espace réservé du contenu 2"/>
          <p:cNvSpPr>
            <a:spLocks noGrp="1"/>
          </p:cNvSpPr>
          <p:nvPr>
            <p:ph idx="1"/>
          </p:nvPr>
        </p:nvSpPr>
        <p:spPr/>
        <p:txBody>
          <a:bodyPr>
            <a:normAutofit/>
          </a:bodyPr>
          <a:lstStyle/>
          <a:p>
            <a:r>
              <a:rPr lang="fr-FR" sz="2200" dirty="0" smtClean="0"/>
              <a:t>L’échelle du bruit s’étend de 0 dB (seuil d’audibilité) à 130 dB (seuil de la douleur). </a:t>
            </a:r>
          </a:p>
          <a:p>
            <a:r>
              <a:rPr lang="fr-FR" sz="2200" dirty="0" smtClean="0"/>
              <a:t>La plupart des sons de la vie courante sont compris </a:t>
            </a:r>
            <a:r>
              <a:rPr lang="fr-FR" sz="2200" b="1" dirty="0" smtClean="0"/>
              <a:t>entre 30 et 90 dB</a:t>
            </a:r>
            <a:r>
              <a:rPr lang="fr-FR" sz="2200" dirty="0" smtClean="0"/>
              <a:t>. </a:t>
            </a:r>
          </a:p>
          <a:p>
            <a:r>
              <a:rPr lang="fr-FR" sz="2200" dirty="0" smtClean="0"/>
              <a:t>On trouve des niveaux supérieurs à 90 dB essentiellement dans la vie professionnelle (industrie, armée, artisanat…) et dans certaines activités de loisirs (chasse, musique, sports mécaniques). </a:t>
            </a:r>
          </a:p>
          <a:p>
            <a:r>
              <a:rPr lang="fr-FR" sz="2200" dirty="0" smtClean="0"/>
              <a:t>Certaines sources (avions, fusées, canons) émettent des niveaux supérieurs à 130 dB et pouvant aller jusqu’à 200 dB.</a:t>
            </a:r>
          </a:p>
          <a:p>
            <a:endParaRPr lang="fr-FR" dirty="0"/>
          </a:p>
        </p:txBody>
      </p:sp>
      <p:sp>
        <p:nvSpPr>
          <p:cNvPr id="4" name="Espace réservé du pied de page 3"/>
          <p:cNvSpPr>
            <a:spLocks noGrp="1"/>
          </p:cNvSpPr>
          <p:nvPr>
            <p:ph type="ftr" sz="quarter" idx="11"/>
          </p:nvPr>
        </p:nvSpPr>
        <p:spPr>
          <a:xfrm>
            <a:off x="1187624" y="6356350"/>
            <a:ext cx="5760640" cy="365125"/>
          </a:xfrm>
        </p:spPr>
        <p:txBody>
          <a:bodyPr/>
          <a:lstStyle/>
          <a:p>
            <a:r>
              <a:rPr lang="fr-FR" smtClean="0"/>
              <a:t>© Pyxis-Coaching  2013 / www.pyxis-coaching.fr/</a:t>
            </a:r>
            <a:endParaRPr lang="fr-FR" dirty="0"/>
          </a:p>
        </p:txBody>
      </p:sp>
      <p:pic>
        <p:nvPicPr>
          <p:cNvPr id="5" name="Image 4" descr="echelle1.jpg"/>
          <p:cNvPicPr>
            <a:picLocks noChangeAspect="1"/>
          </p:cNvPicPr>
          <p:nvPr/>
        </p:nvPicPr>
        <p:blipFill>
          <a:blip r:embed="rId2" cstate="print"/>
          <a:stretch>
            <a:fillRect/>
          </a:stretch>
        </p:blipFill>
        <p:spPr>
          <a:xfrm>
            <a:off x="899592" y="5157192"/>
            <a:ext cx="7344816" cy="9361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27584" y="6356350"/>
            <a:ext cx="7344816" cy="365125"/>
          </a:xfrm>
        </p:spPr>
        <p:txBody>
          <a:bodyPr/>
          <a:lstStyle/>
          <a:p>
            <a:r>
              <a:rPr lang="fr-FR" smtClean="0"/>
              <a:t>© Pyxis-Coaching  2013 / www.pyxis-coaching.fr/</a:t>
            </a:r>
            <a:endParaRPr lang="fr-FR" dirty="0"/>
          </a:p>
        </p:txBody>
      </p:sp>
      <p:pic>
        <p:nvPicPr>
          <p:cNvPr id="6" name="Image 5" descr="échelle de gêne du bruit.jpg"/>
          <p:cNvPicPr>
            <a:picLocks noChangeAspect="1"/>
          </p:cNvPicPr>
          <p:nvPr/>
        </p:nvPicPr>
        <p:blipFill>
          <a:blip r:embed="rId2" cstate="print"/>
          <a:stretch>
            <a:fillRect/>
          </a:stretch>
        </p:blipFill>
        <p:spPr>
          <a:xfrm>
            <a:off x="179513" y="116632"/>
            <a:ext cx="8784976" cy="63367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850106"/>
          </a:xfrm>
        </p:spPr>
        <p:txBody>
          <a:bodyPr/>
          <a:lstStyle/>
          <a:p>
            <a:endParaRPr lang="fr-FR" dirty="0"/>
          </a:p>
        </p:txBody>
      </p:sp>
      <p:sp>
        <p:nvSpPr>
          <p:cNvPr id="3" name="Espace réservé du contenu 2"/>
          <p:cNvSpPr>
            <a:spLocks noGrp="1"/>
          </p:cNvSpPr>
          <p:nvPr>
            <p:ph idx="1"/>
          </p:nvPr>
        </p:nvSpPr>
        <p:spPr>
          <a:xfrm>
            <a:off x="457200" y="1340768"/>
            <a:ext cx="8229600" cy="4785395"/>
          </a:xfrm>
        </p:spPr>
        <p:txBody>
          <a:bodyPr>
            <a:normAutofit lnSpcReduction="10000"/>
          </a:bodyPr>
          <a:lstStyle/>
          <a:p>
            <a:r>
              <a:rPr lang="fr-FR" dirty="0" smtClean="0"/>
              <a:t>Près de 70 % des Français se disent dérangés par le bruit sur leur lieu de travail (source CARSAT).</a:t>
            </a:r>
          </a:p>
          <a:p>
            <a:r>
              <a:rPr lang="fr-FR" dirty="0" smtClean="0"/>
              <a:t>Il faut déterminer et caractériser les </a:t>
            </a:r>
            <a:r>
              <a:rPr lang="fr-FR" b="1" dirty="0" smtClean="0"/>
              <a:t>sources de bruit</a:t>
            </a:r>
          </a:p>
          <a:p>
            <a:r>
              <a:rPr lang="fr-FR" dirty="0"/>
              <a:t>U</a:t>
            </a:r>
            <a:r>
              <a:rPr lang="fr-FR" dirty="0" smtClean="0"/>
              <a:t>ne émission de bruit se caractérise par :</a:t>
            </a:r>
          </a:p>
          <a:p>
            <a:pPr lvl="1"/>
            <a:r>
              <a:rPr lang="fr-FR" dirty="0" smtClean="0"/>
              <a:t>un niveau de </a:t>
            </a:r>
            <a:r>
              <a:rPr lang="fr-FR" b="1" dirty="0" smtClean="0"/>
              <a:t>puissance acoustique </a:t>
            </a:r>
            <a:r>
              <a:rPr lang="fr-FR" dirty="0" smtClean="0"/>
              <a:t>= somme de tout le bruit produit</a:t>
            </a:r>
          </a:p>
          <a:p>
            <a:pPr lvl="1"/>
            <a:r>
              <a:rPr lang="fr-FR" dirty="0" smtClean="0"/>
              <a:t>des niveaux de </a:t>
            </a:r>
            <a:r>
              <a:rPr lang="fr-FR" b="1" dirty="0" smtClean="0"/>
              <a:t>pression acoustique </a:t>
            </a:r>
            <a:r>
              <a:rPr lang="fr-FR" dirty="0" smtClean="0"/>
              <a:t>aux différents postes de travail = volume sonore.</a:t>
            </a:r>
          </a:p>
          <a:p>
            <a:endParaRPr lang="fr-FR" dirty="0"/>
          </a:p>
        </p:txBody>
      </p:sp>
      <p:sp>
        <p:nvSpPr>
          <p:cNvPr id="4" name="Espace réservé du pied de page 3"/>
          <p:cNvSpPr>
            <a:spLocks noGrp="1"/>
          </p:cNvSpPr>
          <p:nvPr>
            <p:ph type="ftr" sz="quarter" idx="11"/>
          </p:nvPr>
        </p:nvSpPr>
        <p:spPr>
          <a:xfrm>
            <a:off x="683568" y="6356350"/>
            <a:ext cx="7128792"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solidFill>
                  <a:schemeClr val="accent4">
                    <a:lumMod val="75000"/>
                  </a:schemeClr>
                </a:solidFill>
              </a:rPr>
              <a:t>C</a:t>
            </a:r>
            <a:r>
              <a:rPr lang="fr-FR" sz="3600" dirty="0" smtClean="0">
                <a:solidFill>
                  <a:schemeClr val="accent4">
                    <a:lumMod val="75000"/>
                  </a:schemeClr>
                </a:solidFill>
              </a:rPr>
              <a:t>omment identifier un problème de bruit en milieu de travail ?</a:t>
            </a:r>
            <a:endParaRPr lang="fr-FR" sz="3600" dirty="0">
              <a:solidFill>
                <a:schemeClr val="accent4">
                  <a:lumMod val="75000"/>
                </a:schemeClr>
              </a:solidFill>
            </a:endParaRPr>
          </a:p>
        </p:txBody>
      </p:sp>
      <p:sp>
        <p:nvSpPr>
          <p:cNvPr id="3" name="Espace réservé du contenu 2"/>
          <p:cNvSpPr>
            <a:spLocks noGrp="1"/>
          </p:cNvSpPr>
          <p:nvPr>
            <p:ph idx="1"/>
          </p:nvPr>
        </p:nvSpPr>
        <p:spPr/>
        <p:txBody>
          <a:bodyPr>
            <a:normAutofit/>
          </a:bodyPr>
          <a:lstStyle/>
          <a:p>
            <a:pPr>
              <a:buFont typeface="Wingdings" pitchFamily="2" charset="2"/>
              <a:buChar char="ü"/>
            </a:pPr>
            <a:r>
              <a:rPr lang="fr-FR" sz="3000" dirty="0" smtClean="0"/>
              <a:t>notion de « dose de bruit » reçue :</a:t>
            </a:r>
          </a:p>
          <a:p>
            <a:pPr lvl="1">
              <a:buNone/>
            </a:pPr>
            <a:r>
              <a:rPr lang="fr-FR" sz="2600" dirty="0" smtClean="0"/>
              <a:t>niveau sonore reçu par le salarié et durée d’exposition.</a:t>
            </a:r>
          </a:p>
          <a:p>
            <a:pPr>
              <a:buFont typeface="Wingdings" pitchFamily="2" charset="2"/>
              <a:buChar char="ü"/>
            </a:pPr>
            <a:r>
              <a:rPr lang="fr-FR" sz="3000" dirty="0" smtClean="0"/>
              <a:t>Mesures de prévention indispensables si : </a:t>
            </a:r>
          </a:p>
          <a:p>
            <a:pPr lvl="1">
              <a:buFont typeface="Arial" pitchFamily="34" charset="0"/>
              <a:buChar char="•"/>
            </a:pPr>
            <a:r>
              <a:rPr lang="fr-FR" dirty="0" smtClean="0"/>
              <a:t>ambiance sonore bruyante, comparable à celle d’une rue à grand trafic (≥ 70 dB), pendant la majeure partie de la journée </a:t>
            </a:r>
          </a:p>
          <a:p>
            <a:pPr lvl="1">
              <a:buFont typeface="Arial" pitchFamily="34" charset="0"/>
              <a:buChar char="•"/>
            </a:pPr>
            <a:r>
              <a:rPr lang="fr-FR" dirty="0" smtClean="0"/>
              <a:t>nécessité d’élever la voix pour tenir une conversation à deux mètres de distance, et ce au moins durant une partie de la journée. </a:t>
            </a:r>
            <a:endParaRPr lang="fr-FR" dirty="0"/>
          </a:p>
        </p:txBody>
      </p:sp>
      <p:sp>
        <p:nvSpPr>
          <p:cNvPr id="4" name="Espace réservé du pied de page 3"/>
          <p:cNvSpPr>
            <a:spLocks noGrp="1"/>
          </p:cNvSpPr>
          <p:nvPr>
            <p:ph type="ftr" sz="quarter" idx="11"/>
          </p:nvPr>
        </p:nvSpPr>
        <p:spPr>
          <a:xfrm>
            <a:off x="755576" y="6356350"/>
            <a:ext cx="7560840"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Les mesures réalisées dans votre environnement </a:t>
            </a:r>
            <a:endParaRPr lang="fr-FR" dirty="0">
              <a:solidFill>
                <a:schemeClr val="accent4">
                  <a:lumMod val="75000"/>
                </a:schemeClr>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2515805020"/>
              </p:ext>
            </p:extLst>
          </p:nvPr>
        </p:nvGraphicFramePr>
        <p:xfrm>
          <a:off x="899590" y="1988840"/>
          <a:ext cx="7488835" cy="2880320"/>
        </p:xfrm>
        <a:graphic>
          <a:graphicData uri="http://schemas.openxmlformats.org/drawingml/2006/table">
            <a:tbl>
              <a:tblPr firstRow="1" bandRow="1">
                <a:tableStyleId>{5C22544A-7EE6-4342-B048-85BDC9FD1C3A}</a:tableStyleId>
              </a:tblPr>
              <a:tblGrid>
                <a:gridCol w="1497767"/>
                <a:gridCol w="1497767"/>
                <a:gridCol w="1497767"/>
                <a:gridCol w="1497767"/>
                <a:gridCol w="1497767"/>
              </a:tblGrid>
              <a:tr h="1440160">
                <a:tc>
                  <a:txBody>
                    <a:bodyPr/>
                    <a:lstStyle/>
                    <a:p>
                      <a:pPr algn="ctr"/>
                      <a:r>
                        <a:rPr lang="fr-FR" dirty="0" smtClean="0"/>
                        <a:t>Espaces</a:t>
                      </a:r>
                      <a:r>
                        <a:rPr lang="fr-FR" baseline="0" dirty="0" smtClean="0"/>
                        <a:t> </a:t>
                      </a:r>
                      <a:endParaRPr lang="fr-FR" dirty="0"/>
                    </a:p>
                  </a:txBody>
                  <a:tcPr anchor="ctr"/>
                </a:tc>
                <a:tc>
                  <a:txBody>
                    <a:bodyPr/>
                    <a:lstStyle/>
                    <a:p>
                      <a:pPr algn="ctr"/>
                      <a:r>
                        <a:rPr lang="fr-FR" dirty="0" smtClean="0"/>
                        <a:t>Open-</a:t>
                      </a:r>
                      <a:r>
                        <a:rPr lang="fr-FR" dirty="0" err="1" smtClean="0"/>
                        <a:t>space</a:t>
                      </a:r>
                      <a:endParaRPr lang="fr-FR" dirty="0"/>
                    </a:p>
                  </a:txBody>
                  <a:tcPr/>
                </a:tc>
                <a:tc>
                  <a:txBody>
                    <a:bodyPr/>
                    <a:lstStyle/>
                    <a:p>
                      <a:pPr algn="ctr"/>
                      <a:r>
                        <a:rPr lang="fr-FR" dirty="0" smtClean="0"/>
                        <a:t>Salle</a:t>
                      </a:r>
                      <a:r>
                        <a:rPr lang="fr-FR" baseline="0" dirty="0" smtClean="0"/>
                        <a:t> de repos</a:t>
                      </a:r>
                      <a:endParaRPr lang="fr-FR" dirty="0"/>
                    </a:p>
                  </a:txBody>
                  <a:tcPr/>
                </a:tc>
                <a:tc>
                  <a:txBody>
                    <a:bodyPr/>
                    <a:lstStyle/>
                    <a:p>
                      <a:pPr algn="ctr"/>
                      <a:r>
                        <a:rPr lang="fr-FR" dirty="0" smtClean="0"/>
                        <a:t>Cantine</a:t>
                      </a:r>
                      <a:endParaRPr lang="fr-FR" dirty="0"/>
                    </a:p>
                  </a:txBody>
                  <a:tcPr/>
                </a:tc>
                <a:tc>
                  <a:txBody>
                    <a:bodyPr/>
                    <a:lstStyle/>
                    <a:p>
                      <a:pPr algn="ctr"/>
                      <a:r>
                        <a:rPr lang="fr-FR" dirty="0" smtClean="0"/>
                        <a:t>Coffee-shop </a:t>
                      </a:r>
                      <a:endParaRPr lang="fr-FR" dirty="0"/>
                    </a:p>
                  </a:txBody>
                  <a:tcPr/>
                </a:tc>
              </a:tr>
              <a:tr h="1440160">
                <a:tc>
                  <a:txBody>
                    <a:bodyPr/>
                    <a:lstStyle/>
                    <a:p>
                      <a:pPr algn="ctr"/>
                      <a:r>
                        <a:rPr lang="fr-FR" dirty="0" smtClean="0"/>
                        <a:t>Niveau</a:t>
                      </a:r>
                      <a:r>
                        <a:rPr lang="fr-FR" baseline="0" dirty="0" smtClean="0"/>
                        <a:t> de bruit </a:t>
                      </a:r>
                      <a:endParaRPr lang="fr-FR" dirty="0"/>
                    </a:p>
                  </a:txBody>
                  <a:tcPr anchor="ctr"/>
                </a:tc>
                <a:tc>
                  <a:txBody>
                    <a:bodyPr/>
                    <a:lstStyle/>
                    <a:p>
                      <a:pPr algn="ctr"/>
                      <a:r>
                        <a:rPr lang="fr-FR" dirty="0" err="1" smtClean="0"/>
                        <a:t>Moy</a:t>
                      </a:r>
                      <a:r>
                        <a:rPr lang="fr-FR" dirty="0" smtClean="0"/>
                        <a:t> 48 dB</a:t>
                      </a:r>
                    </a:p>
                    <a:p>
                      <a:pPr algn="ctr"/>
                      <a:r>
                        <a:rPr lang="fr-FR" dirty="0" smtClean="0"/>
                        <a:t>Conversations</a:t>
                      </a:r>
                      <a:r>
                        <a:rPr lang="fr-FR" baseline="0" dirty="0" smtClean="0"/>
                        <a:t> 62 à 65 dB</a:t>
                      </a:r>
                      <a:endParaRPr lang="fr-FR" dirty="0"/>
                    </a:p>
                  </a:txBody>
                  <a:tcPr anchor="ctr"/>
                </a:tc>
                <a:tc>
                  <a:txBody>
                    <a:bodyPr/>
                    <a:lstStyle/>
                    <a:p>
                      <a:pPr algn="ctr"/>
                      <a:r>
                        <a:rPr lang="fr-FR" dirty="0" smtClean="0"/>
                        <a:t>40 dB</a:t>
                      </a:r>
                      <a:endParaRPr lang="fr-FR" dirty="0"/>
                    </a:p>
                  </a:txBody>
                  <a:tcPr anchor="ctr"/>
                </a:tc>
                <a:tc>
                  <a:txBody>
                    <a:bodyPr/>
                    <a:lstStyle/>
                    <a:p>
                      <a:pPr algn="ctr"/>
                      <a:r>
                        <a:rPr lang="fr-FR" dirty="0" err="1" smtClean="0"/>
                        <a:t>Moy</a:t>
                      </a:r>
                      <a:r>
                        <a:rPr lang="fr-FR" baseline="0" dirty="0" smtClean="0"/>
                        <a:t> 68 dB</a:t>
                      </a:r>
                      <a:endParaRPr lang="fr-FR" dirty="0"/>
                    </a:p>
                  </a:txBody>
                  <a:tcPr anchor="ctr"/>
                </a:tc>
                <a:tc>
                  <a:txBody>
                    <a:bodyPr/>
                    <a:lstStyle/>
                    <a:p>
                      <a:pPr algn="ctr"/>
                      <a:r>
                        <a:rPr lang="fr-FR" dirty="0" smtClean="0"/>
                        <a:t>53 dB au calme</a:t>
                      </a:r>
                    </a:p>
                    <a:p>
                      <a:pPr algn="ctr"/>
                      <a:r>
                        <a:rPr lang="fr-FR" dirty="0" smtClean="0"/>
                        <a:t>65 à 70 dB avec passage</a:t>
                      </a:r>
                      <a:endParaRPr lang="fr-FR" dirty="0"/>
                    </a:p>
                  </a:txBody>
                  <a:tcPr anchor="ctr"/>
                </a:tc>
              </a:tr>
            </a:tbl>
          </a:graphicData>
        </a:graphic>
      </p:graphicFrame>
      <p:sp>
        <p:nvSpPr>
          <p:cNvPr id="4" name="Espace réservé du pied de page 3"/>
          <p:cNvSpPr>
            <a:spLocks noGrp="1"/>
          </p:cNvSpPr>
          <p:nvPr>
            <p:ph type="ftr" sz="quarter" idx="11"/>
          </p:nvPr>
        </p:nvSpPr>
        <p:spPr>
          <a:xfrm>
            <a:off x="1115616" y="6356350"/>
            <a:ext cx="6984776" cy="365125"/>
          </a:xfrm>
        </p:spPr>
        <p:txBody>
          <a:bodyPr/>
          <a:lstStyle/>
          <a:p>
            <a:r>
              <a:rPr lang="fr-FR" smtClean="0"/>
              <a:t>© Pyxis-Coaching  2013 / www.pyxis-coaching.fr/</a:t>
            </a:r>
            <a:endParaRPr lang="fr-FR" dirty="0"/>
          </a:p>
        </p:txBody>
      </p:sp>
      <p:sp>
        <p:nvSpPr>
          <p:cNvPr id="6" name="TextBox 5"/>
          <p:cNvSpPr txBox="1"/>
          <p:nvPr/>
        </p:nvSpPr>
        <p:spPr>
          <a:xfrm>
            <a:off x="899592" y="5301208"/>
            <a:ext cx="3312368" cy="923330"/>
          </a:xfrm>
          <a:prstGeom prst="rect">
            <a:avLst/>
          </a:prstGeom>
          <a:noFill/>
        </p:spPr>
        <p:txBody>
          <a:bodyPr wrap="square" rtlCol="0">
            <a:spAutoFit/>
          </a:bodyPr>
          <a:lstStyle/>
          <a:p>
            <a:r>
              <a:rPr lang="en-US" dirty="0" smtClean="0"/>
              <a:t>Conditions : 16 AVRIL 2013 </a:t>
            </a:r>
          </a:p>
          <a:p>
            <a:r>
              <a:rPr lang="en-US" dirty="0" smtClean="0"/>
              <a:t>Beau temps – </a:t>
            </a:r>
            <a:r>
              <a:rPr lang="en-US" dirty="0" err="1" smtClean="0"/>
              <a:t>moindre</a:t>
            </a:r>
            <a:r>
              <a:rPr lang="en-US" dirty="0" smtClean="0"/>
              <a:t> frequentation </a:t>
            </a:r>
            <a:r>
              <a:rPr lang="en-US" dirty="0" err="1" smtClean="0"/>
              <a:t>sur</a:t>
            </a:r>
            <a:r>
              <a:rPr lang="en-US" dirty="0" smtClean="0"/>
              <a:t> site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Présentation</a:t>
            </a:r>
            <a:r>
              <a:rPr lang="fr-FR" dirty="0" smtClean="0"/>
              <a:t> </a:t>
            </a:r>
            <a:endParaRPr lang="fr-FR" dirty="0"/>
          </a:p>
        </p:txBody>
      </p:sp>
      <p:sp>
        <p:nvSpPr>
          <p:cNvPr id="3" name="Espace réservé du contenu 2"/>
          <p:cNvSpPr>
            <a:spLocks noGrp="1"/>
          </p:cNvSpPr>
          <p:nvPr>
            <p:ph idx="1"/>
          </p:nvPr>
        </p:nvSpPr>
        <p:spPr/>
        <p:txBody>
          <a:bodyPr/>
          <a:lstStyle/>
          <a:p>
            <a:r>
              <a:rPr lang="fr-FR" dirty="0" smtClean="0"/>
              <a:t>Annick HANSEN</a:t>
            </a:r>
          </a:p>
          <a:p>
            <a:r>
              <a:rPr lang="fr-FR" dirty="0" smtClean="0"/>
              <a:t>Psychologue</a:t>
            </a:r>
          </a:p>
          <a:p>
            <a:r>
              <a:rPr lang="fr-FR" dirty="0" smtClean="0"/>
              <a:t>Spécialisée dans la déficience auditive et les troubles de l’audition</a:t>
            </a:r>
          </a:p>
          <a:p>
            <a:r>
              <a:rPr lang="fr-FR" dirty="0" smtClean="0"/>
              <a:t>Sensibilisation/Prévention des nuisances sonores dans l’environnement de travail</a:t>
            </a:r>
            <a:endParaRPr lang="fr-FR" dirty="0"/>
          </a:p>
        </p:txBody>
      </p:sp>
      <p:sp>
        <p:nvSpPr>
          <p:cNvPr id="4" name="Espace réservé du pied de page 3"/>
          <p:cNvSpPr>
            <a:spLocks noGrp="1"/>
          </p:cNvSpPr>
          <p:nvPr>
            <p:ph type="ftr" sz="quarter" idx="11"/>
          </p:nvPr>
        </p:nvSpPr>
        <p:spPr>
          <a:xfrm>
            <a:off x="683568" y="6356350"/>
            <a:ext cx="7128792" cy="365125"/>
          </a:xfrm>
        </p:spPr>
        <p:txBody>
          <a:bodyPr/>
          <a:lstStyle/>
          <a:p>
            <a:r>
              <a:rPr lang="fr-FR" smtClean="0"/>
              <a:t>© Pyxis-Coaching  2013 / www.pyxis-coaching.fr/</a:t>
            </a:r>
            <a:endParaRPr lang="fr-FR" dirty="0"/>
          </a:p>
        </p:txBody>
      </p:sp>
    </p:spTree>
    <p:extLst>
      <p:ext uri="{BB962C8B-B14F-4D97-AF65-F5344CB8AC3E}">
        <p14:creationId xmlns:p14="http://schemas.microsoft.com/office/powerpoint/2010/main" xmlns="" val="253690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4">
                    <a:lumMod val="75000"/>
                  </a:schemeClr>
                </a:solidFill>
              </a:rPr>
              <a:t>3 - Les conséquences du bruit </a:t>
            </a:r>
            <a:endParaRPr lang="fr-FR" b="1" dirty="0">
              <a:solidFill>
                <a:schemeClr val="accent4">
                  <a:lumMod val="75000"/>
                </a:schemeClr>
              </a:solidFill>
            </a:endParaRPr>
          </a:p>
        </p:txBody>
      </p:sp>
      <p:pic>
        <p:nvPicPr>
          <p:cNvPr id="5" name="Espace réservé du contenu 4" descr="nuisances sonores.jpg"/>
          <p:cNvPicPr>
            <a:picLocks noGrp="1" noChangeAspect="1"/>
          </p:cNvPicPr>
          <p:nvPr>
            <p:ph idx="1"/>
          </p:nvPr>
        </p:nvPicPr>
        <p:blipFill>
          <a:blip r:embed="rId2" cstate="print"/>
          <a:stretch>
            <a:fillRect/>
          </a:stretch>
        </p:blipFill>
        <p:spPr>
          <a:xfrm>
            <a:off x="2123728" y="1916833"/>
            <a:ext cx="4896544" cy="3646562"/>
          </a:xfrm>
        </p:spPr>
      </p:pic>
      <p:sp>
        <p:nvSpPr>
          <p:cNvPr id="4" name="Espace réservé du pied de page 3"/>
          <p:cNvSpPr>
            <a:spLocks noGrp="1"/>
          </p:cNvSpPr>
          <p:nvPr>
            <p:ph type="ftr" sz="quarter" idx="11"/>
          </p:nvPr>
        </p:nvSpPr>
        <p:spPr>
          <a:xfrm>
            <a:off x="457200" y="6381328"/>
            <a:ext cx="7355160" cy="405218"/>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4">
                    <a:lumMod val="75000"/>
                  </a:schemeClr>
                </a:solidFill>
              </a:rPr>
              <a:t>Conséquences physiologiques</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Dès 60 dB d’exposition, atteinte d’un seuil de gêne et de fatigue</a:t>
            </a:r>
          </a:p>
          <a:p>
            <a:endParaRPr lang="fr-FR" dirty="0" smtClean="0"/>
          </a:p>
          <a:p>
            <a:endParaRPr lang="fr-FR" dirty="0"/>
          </a:p>
        </p:txBody>
      </p:sp>
      <p:sp>
        <p:nvSpPr>
          <p:cNvPr id="4" name="Espace réservé du pied de page 3"/>
          <p:cNvSpPr>
            <a:spLocks noGrp="1"/>
          </p:cNvSpPr>
          <p:nvPr>
            <p:ph type="ftr" sz="quarter" idx="11"/>
          </p:nvPr>
        </p:nvSpPr>
        <p:spPr>
          <a:xfrm>
            <a:off x="457200" y="6453336"/>
            <a:ext cx="7499176" cy="333210"/>
          </a:xfrm>
        </p:spPr>
        <p:txBody>
          <a:bodyPr/>
          <a:lstStyle/>
          <a:p>
            <a:r>
              <a:rPr lang="fr-FR" smtClean="0"/>
              <a:t>© Pyxis-Coaching  2013 / www.pyxis-coaching.fr/</a:t>
            </a:r>
            <a:endParaRPr lang="fr-FR" dirty="0"/>
          </a:p>
        </p:txBody>
      </p:sp>
      <p:pic>
        <p:nvPicPr>
          <p:cNvPr id="5" name="Image 4" descr="fatigue.jpg"/>
          <p:cNvPicPr>
            <a:picLocks noChangeAspect="1"/>
          </p:cNvPicPr>
          <p:nvPr/>
        </p:nvPicPr>
        <p:blipFill>
          <a:blip r:embed="rId2" cstate="print"/>
          <a:stretch>
            <a:fillRect/>
          </a:stretch>
        </p:blipFill>
        <p:spPr>
          <a:xfrm>
            <a:off x="4139952" y="3068960"/>
            <a:ext cx="3255334" cy="294607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La fatigue auditive</a:t>
            </a:r>
          </a:p>
        </p:txBody>
      </p:sp>
      <p:sp>
        <p:nvSpPr>
          <p:cNvPr id="3" name="Espace réservé du contenu 2"/>
          <p:cNvSpPr>
            <a:spLocks noGrp="1"/>
          </p:cNvSpPr>
          <p:nvPr>
            <p:ph idx="1"/>
          </p:nvPr>
        </p:nvSpPr>
        <p:spPr/>
        <p:txBody>
          <a:bodyPr>
            <a:normAutofit/>
          </a:bodyPr>
          <a:lstStyle/>
          <a:p>
            <a:r>
              <a:rPr lang="fr-FR" dirty="0" smtClean="0"/>
              <a:t>Se caractérise par une impression de « flou auditif » : être « dans le coton »</a:t>
            </a:r>
          </a:p>
          <a:p>
            <a:r>
              <a:rPr lang="fr-FR" dirty="0" smtClean="0"/>
              <a:t>Épuisement du système sensoriel, diminution de la sensibilité auditive</a:t>
            </a:r>
          </a:p>
          <a:p>
            <a:pPr lvl="1"/>
            <a:r>
              <a:rPr lang="fr-FR" dirty="0" smtClean="0"/>
              <a:t>Ex : après un concert, une soirée en boite de nuit</a:t>
            </a:r>
          </a:p>
          <a:p>
            <a:r>
              <a:rPr lang="fr-FR" dirty="0" smtClean="0"/>
              <a:t>Réversible : mise au repos du système sensoriel</a:t>
            </a:r>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a:xfrm>
            <a:off x="457200" y="6381328"/>
            <a:ext cx="7427168" cy="405218"/>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La fatigue auditive (suite)</a:t>
            </a:r>
            <a:endParaRPr lang="fr-FR" dirty="0">
              <a:solidFill>
                <a:schemeClr val="accent4">
                  <a:lumMod val="75000"/>
                </a:schemeClr>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la fatigue auditive peut survenir même lorsque l'exposition aux bruits n'est pas marquée : </a:t>
            </a:r>
            <a:r>
              <a:rPr lang="fr-FR" b="1" dirty="0" smtClean="0"/>
              <a:t>c'est l'ensemble des bruits qui nous entoure sur notre lieu de travail qui est à prendre en compte</a:t>
            </a:r>
            <a:r>
              <a:rPr lang="fr-FR" dirty="0" smtClean="0"/>
              <a:t> dans notre exposition aux bruits.</a:t>
            </a:r>
          </a:p>
          <a:p>
            <a:r>
              <a:rPr lang="fr-FR" dirty="0" smtClean="0"/>
              <a:t> Les machines, les ventilateurs, les discussions passives (auxquelles on ne participe pas mais qui ont lieu près de nous) sont une source de bruits permanents qui peuvent entraîner des fatigues auditives.</a:t>
            </a:r>
          </a:p>
          <a:p>
            <a:endParaRPr lang="fr-FR" dirty="0"/>
          </a:p>
        </p:txBody>
      </p:sp>
      <p:sp>
        <p:nvSpPr>
          <p:cNvPr id="4" name="Espace réservé du pied de page 3"/>
          <p:cNvSpPr>
            <a:spLocks noGrp="1"/>
          </p:cNvSpPr>
          <p:nvPr>
            <p:ph type="ftr" sz="quarter" idx="11"/>
          </p:nvPr>
        </p:nvSpPr>
        <p:spPr>
          <a:xfrm>
            <a:off x="755576" y="6356350"/>
            <a:ext cx="7920880"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solidFill>
                  <a:schemeClr val="accent4">
                    <a:lumMod val="75000"/>
                  </a:schemeClr>
                </a:solidFill>
              </a:rPr>
              <a:t>Nuisances sonores : facteur de stress</a:t>
            </a:r>
            <a:endParaRPr lang="fr-FR" sz="4000" dirty="0">
              <a:solidFill>
                <a:schemeClr val="accent4">
                  <a:lumMod val="75000"/>
                </a:schemeClr>
              </a:solidFill>
            </a:endParaRPr>
          </a:p>
        </p:txBody>
      </p:sp>
      <p:sp>
        <p:nvSpPr>
          <p:cNvPr id="3" name="Espace réservé du contenu 2"/>
          <p:cNvSpPr>
            <a:spLocks noGrp="1"/>
          </p:cNvSpPr>
          <p:nvPr>
            <p:ph sz="half" idx="1"/>
          </p:nvPr>
        </p:nvSpPr>
        <p:spPr/>
        <p:txBody>
          <a:bodyPr>
            <a:normAutofit/>
          </a:bodyPr>
          <a:lstStyle/>
          <a:p>
            <a:r>
              <a:rPr lang="fr-FR" dirty="0" smtClean="0"/>
              <a:t>Les bruits peuvent engendrer du stress quand ils sont très forts, durent longtemps ou sont répétitifs</a:t>
            </a:r>
          </a:p>
          <a:p>
            <a:pPr lvl="1">
              <a:buFont typeface="Wingdings" pitchFamily="2" charset="2"/>
              <a:buChar char="Ø"/>
            </a:pPr>
            <a:r>
              <a:rPr lang="fr-FR" dirty="0" smtClean="0"/>
              <a:t>sécrétion de catécholamines : </a:t>
            </a:r>
            <a:r>
              <a:rPr lang="fr-FR" b="1" dirty="0" smtClean="0"/>
              <a:t>augmentation de la fréquence cardiaque et la pression artérielle</a:t>
            </a:r>
            <a:r>
              <a:rPr lang="fr-FR" dirty="0" smtClean="0"/>
              <a:t>. </a:t>
            </a:r>
          </a:p>
          <a:p>
            <a:pPr marL="0" indent="0">
              <a:buNone/>
            </a:pPr>
            <a:endParaRPr lang="fr-FR" dirty="0"/>
          </a:p>
        </p:txBody>
      </p:sp>
      <p:sp>
        <p:nvSpPr>
          <p:cNvPr id="4" name="Espace réservé du pied de page 3"/>
          <p:cNvSpPr>
            <a:spLocks noGrp="1"/>
          </p:cNvSpPr>
          <p:nvPr>
            <p:ph type="ftr" sz="quarter" idx="11"/>
          </p:nvPr>
        </p:nvSpPr>
        <p:spPr>
          <a:xfrm>
            <a:off x="1043608" y="6356350"/>
            <a:ext cx="6840760" cy="365125"/>
          </a:xfrm>
        </p:spPr>
        <p:txBody>
          <a:bodyPr/>
          <a:lstStyle/>
          <a:p>
            <a:r>
              <a:rPr lang="fr-FR" smtClean="0"/>
              <a:t>© Pyxis-Coaching  2013 / www.pyxis-coaching.fr/</a:t>
            </a:r>
            <a:endParaRPr lang="fr-FR" dirty="0"/>
          </a:p>
        </p:txBody>
      </p:sp>
      <p:pic>
        <p:nvPicPr>
          <p:cNvPr id="6" name="Espace réservé du contenu 5" descr="agressivite2.jpg"/>
          <p:cNvPicPr>
            <a:picLocks noGrp="1" noChangeAspect="1"/>
          </p:cNvPicPr>
          <p:nvPr>
            <p:ph sz="half" idx="2"/>
          </p:nvPr>
        </p:nvPicPr>
        <p:blipFill>
          <a:blip r:embed="rId2" cstate="print"/>
          <a:stretch>
            <a:fillRect/>
          </a:stretch>
        </p:blipFill>
        <p:spPr>
          <a:xfrm>
            <a:off x="5445702" y="2204864"/>
            <a:ext cx="3297516" cy="244827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Les acouphènes</a:t>
            </a:r>
          </a:p>
        </p:txBody>
      </p:sp>
      <p:sp>
        <p:nvSpPr>
          <p:cNvPr id="3" name="Espace réservé du contenu 2"/>
          <p:cNvSpPr>
            <a:spLocks noGrp="1"/>
          </p:cNvSpPr>
          <p:nvPr>
            <p:ph sz="half" idx="1"/>
          </p:nvPr>
        </p:nvSpPr>
        <p:spPr/>
        <p:txBody>
          <a:bodyPr>
            <a:normAutofit fontScale="92500" lnSpcReduction="10000"/>
          </a:bodyPr>
          <a:lstStyle/>
          <a:p>
            <a:r>
              <a:rPr lang="fr-FR" dirty="0" smtClean="0"/>
              <a:t>Les acouphènes sont des bruits que l'on entend mais qui n'existent pas</a:t>
            </a:r>
          </a:p>
          <a:p>
            <a:r>
              <a:rPr lang="fr-FR" dirty="0" smtClean="0"/>
              <a:t>phénomène qui débute au niveau de l'oreille interne</a:t>
            </a:r>
          </a:p>
          <a:p>
            <a:r>
              <a:rPr lang="fr-FR" dirty="0" smtClean="0"/>
              <a:t>activation permanente de la perception dans le cortex auditif</a:t>
            </a:r>
          </a:p>
          <a:p>
            <a:r>
              <a:rPr lang="fr-FR" dirty="0" smtClean="0"/>
              <a:t>Intensité variable</a:t>
            </a:r>
          </a:p>
          <a:p>
            <a:r>
              <a:rPr lang="fr-FR" dirty="0" smtClean="0"/>
              <a:t>Transitoires ou durables</a:t>
            </a:r>
            <a:endParaRPr lang="fr-FR" dirty="0"/>
          </a:p>
        </p:txBody>
      </p:sp>
      <p:sp>
        <p:nvSpPr>
          <p:cNvPr id="4" name="Espace réservé du pied de page 3"/>
          <p:cNvSpPr>
            <a:spLocks noGrp="1"/>
          </p:cNvSpPr>
          <p:nvPr>
            <p:ph type="ftr" sz="quarter" idx="11"/>
          </p:nvPr>
        </p:nvSpPr>
        <p:spPr>
          <a:xfrm>
            <a:off x="1043608" y="6356350"/>
            <a:ext cx="7632848" cy="365125"/>
          </a:xfrm>
        </p:spPr>
        <p:txBody>
          <a:bodyPr/>
          <a:lstStyle/>
          <a:p>
            <a:r>
              <a:rPr lang="fr-FR" smtClean="0"/>
              <a:t>© Pyxis-Coaching  2013 / www.pyxis-coaching.fr/</a:t>
            </a:r>
            <a:endParaRPr lang="fr-FR" dirty="0"/>
          </a:p>
        </p:txBody>
      </p:sp>
      <p:pic>
        <p:nvPicPr>
          <p:cNvPr id="6" name="Espace réservé du contenu 5" descr="bourdonnement.jpg"/>
          <p:cNvPicPr>
            <a:picLocks noGrp="1" noChangeAspect="1"/>
          </p:cNvPicPr>
          <p:nvPr>
            <p:ph sz="half" idx="2"/>
          </p:nvPr>
        </p:nvPicPr>
        <p:blipFill>
          <a:blip r:embed="rId2" cstate="print"/>
          <a:stretch>
            <a:fillRect/>
          </a:stretch>
        </p:blipFill>
        <p:spPr>
          <a:xfrm>
            <a:off x="4648432" y="1844824"/>
            <a:ext cx="4038368" cy="353283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solidFill>
                  <a:schemeClr val="accent4">
                    <a:lumMod val="75000"/>
                  </a:schemeClr>
                </a:solidFill>
              </a:rPr>
              <a:t>L’hyperacousie </a:t>
            </a:r>
            <a:endParaRPr lang="fr-FR" dirty="0">
              <a:solidFill>
                <a:schemeClr val="accent4">
                  <a:lumMod val="75000"/>
                </a:schemeClr>
              </a:solidFill>
            </a:endParaRPr>
          </a:p>
        </p:txBody>
      </p:sp>
      <p:sp>
        <p:nvSpPr>
          <p:cNvPr id="7" name="Espace réservé du contenu 6"/>
          <p:cNvSpPr>
            <a:spLocks noGrp="1"/>
          </p:cNvSpPr>
          <p:nvPr>
            <p:ph idx="1"/>
          </p:nvPr>
        </p:nvSpPr>
        <p:spPr/>
        <p:txBody>
          <a:bodyPr>
            <a:normAutofit lnSpcReduction="10000"/>
          </a:bodyPr>
          <a:lstStyle/>
          <a:p>
            <a:r>
              <a:rPr lang="fr-FR" dirty="0" smtClean="0"/>
              <a:t>Environ 40 % des personnes atteintes d’acouphènes souffrent d’hyperacousie</a:t>
            </a:r>
          </a:p>
          <a:p>
            <a:r>
              <a:rPr lang="fr-FR" dirty="0" smtClean="0"/>
              <a:t>Dysfonctionnement de l’audition : hypersensibilité à certaines fréquences</a:t>
            </a:r>
          </a:p>
          <a:p>
            <a:r>
              <a:rPr lang="fr-FR" dirty="0" smtClean="0"/>
              <a:t>Forte gêne jusqu’à douleur et tendance à l’évitement de bruits considérés comme normaux par l’entourage</a:t>
            </a:r>
          </a:p>
          <a:p>
            <a:r>
              <a:rPr lang="fr-FR" dirty="0" smtClean="0"/>
              <a:t>Causes les plus fréquentes : surexposition (traumatisme sonore)</a:t>
            </a:r>
            <a:endParaRPr lang="fr-FR" dirty="0"/>
          </a:p>
        </p:txBody>
      </p:sp>
      <p:sp>
        <p:nvSpPr>
          <p:cNvPr id="5" name="Espace réservé du pied de page 4"/>
          <p:cNvSpPr>
            <a:spLocks noGrp="1"/>
          </p:cNvSpPr>
          <p:nvPr>
            <p:ph type="ftr" sz="quarter" idx="11"/>
          </p:nvPr>
        </p:nvSpPr>
        <p:spPr>
          <a:xfrm>
            <a:off x="539552" y="6356350"/>
            <a:ext cx="7560840"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Conséquences psychologiques d’un environnement professionnel bruyant</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pPr lvl="1">
              <a:buFont typeface="Wingdings" pitchFamily="2" charset="2"/>
              <a:buChar char="ü"/>
            </a:pPr>
            <a:endParaRPr lang="fr-FR" dirty="0" smtClean="0"/>
          </a:p>
          <a:p>
            <a:pPr lvl="1">
              <a:buFont typeface="Wingdings" pitchFamily="2" charset="2"/>
              <a:buChar char="ü"/>
            </a:pPr>
            <a:r>
              <a:rPr lang="fr-FR" dirty="0" smtClean="0"/>
              <a:t>Au niveau cognitif </a:t>
            </a:r>
            <a:r>
              <a:rPr lang="fr-FR" smtClean="0"/>
              <a:t>: </a:t>
            </a:r>
            <a:endParaRPr lang="fr-FR" dirty="0"/>
          </a:p>
          <a:p>
            <a:pPr lvl="2"/>
            <a:r>
              <a:rPr lang="fr-FR" dirty="0" smtClean="0"/>
              <a:t>Difficultés de concentration : surcharge mentale</a:t>
            </a:r>
          </a:p>
          <a:p>
            <a:pPr lvl="2"/>
            <a:endParaRPr lang="fr-FR" dirty="0"/>
          </a:p>
          <a:p>
            <a:pPr lvl="2"/>
            <a:endParaRPr lang="fr-FR" dirty="0"/>
          </a:p>
        </p:txBody>
      </p:sp>
      <p:sp>
        <p:nvSpPr>
          <p:cNvPr id="4" name="Espace réservé du pied de page 3"/>
          <p:cNvSpPr>
            <a:spLocks noGrp="1"/>
          </p:cNvSpPr>
          <p:nvPr>
            <p:ph type="ftr" sz="quarter" idx="11"/>
          </p:nvPr>
        </p:nvSpPr>
        <p:spPr>
          <a:xfrm>
            <a:off x="467544" y="6356350"/>
            <a:ext cx="7776864" cy="365125"/>
          </a:xfrm>
        </p:spPr>
        <p:txBody>
          <a:bodyPr/>
          <a:lstStyle/>
          <a:p>
            <a:r>
              <a:rPr lang="fr-FR" smtClean="0"/>
              <a:t>© Pyxis-Coaching  2013 / www.pyxis-coaching.fr/</a:t>
            </a:r>
            <a:endParaRPr lang="fr-FR" dirty="0"/>
          </a:p>
        </p:txBody>
      </p:sp>
      <p:pic>
        <p:nvPicPr>
          <p:cNvPr id="6" name="Image 5" descr="multitache.jpg"/>
          <p:cNvPicPr>
            <a:picLocks noChangeAspect="1"/>
          </p:cNvPicPr>
          <p:nvPr/>
        </p:nvPicPr>
        <p:blipFill>
          <a:blip r:embed="rId2" cstate="print"/>
          <a:stretch>
            <a:fillRect/>
          </a:stretch>
        </p:blipFill>
        <p:spPr>
          <a:xfrm>
            <a:off x="2771800" y="3284984"/>
            <a:ext cx="3759885" cy="268227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Conséquences psychologiques (suite)</a:t>
            </a:r>
            <a:endParaRPr lang="fr-FR" dirty="0">
              <a:solidFill>
                <a:schemeClr val="accent4">
                  <a:lumMod val="75000"/>
                </a:schemeClr>
              </a:solidFill>
            </a:endParaRPr>
          </a:p>
        </p:txBody>
      </p:sp>
      <p:sp>
        <p:nvSpPr>
          <p:cNvPr id="3" name="Espace réservé du contenu 2"/>
          <p:cNvSpPr>
            <a:spLocks noGrp="1"/>
          </p:cNvSpPr>
          <p:nvPr>
            <p:ph sz="half" idx="1"/>
          </p:nvPr>
        </p:nvSpPr>
        <p:spPr/>
        <p:txBody>
          <a:bodyPr>
            <a:normAutofit/>
          </a:bodyPr>
          <a:lstStyle/>
          <a:p>
            <a:pPr>
              <a:buFont typeface="Wingdings" pitchFamily="2" charset="2"/>
              <a:buChar char="ü"/>
            </a:pPr>
            <a:r>
              <a:rPr lang="fr-FR" dirty="0" smtClean="0"/>
              <a:t>Au niveau cognitif : </a:t>
            </a:r>
          </a:p>
          <a:p>
            <a:pPr lvl="1">
              <a:buFont typeface="Arial" pitchFamily="34" charset="0"/>
              <a:buChar char="•"/>
            </a:pPr>
            <a:endParaRPr lang="fr-FR" dirty="0" smtClean="0"/>
          </a:p>
          <a:p>
            <a:pPr lvl="1">
              <a:buFont typeface="Arial" pitchFamily="34" charset="0"/>
              <a:buChar char="•"/>
            </a:pPr>
            <a:r>
              <a:rPr lang="fr-FR" dirty="0" smtClean="0"/>
              <a:t>Difficulté à mettre en place une </a:t>
            </a:r>
            <a:r>
              <a:rPr lang="fr-FR" b="1" dirty="0" smtClean="0"/>
              <a:t>focalisation auditive </a:t>
            </a:r>
            <a:r>
              <a:rPr lang="fr-FR" dirty="0" smtClean="0"/>
              <a:t>efficace :  privilégier les sons provenant d'une direction donnée - celle de la source - en abaissant la sensibilité aux sons environnants.</a:t>
            </a:r>
            <a:r>
              <a:rPr lang="fr-FR" b="1" dirty="0" smtClean="0"/>
              <a:t> </a:t>
            </a:r>
            <a:endParaRPr lang="fr-FR" dirty="0" smtClean="0"/>
          </a:p>
          <a:p>
            <a:endParaRPr lang="fr-FR" dirty="0" smtClean="0"/>
          </a:p>
          <a:p>
            <a:endParaRPr lang="fr-FR" dirty="0"/>
          </a:p>
        </p:txBody>
      </p:sp>
      <p:pic>
        <p:nvPicPr>
          <p:cNvPr id="7" name="Espace réservé du contenu 6" descr="ecoute-.jpg"/>
          <p:cNvPicPr>
            <a:picLocks noGrp="1" noChangeAspect="1"/>
          </p:cNvPicPr>
          <p:nvPr>
            <p:ph sz="half" idx="2"/>
          </p:nvPr>
        </p:nvPicPr>
        <p:blipFill>
          <a:blip r:embed="rId2" cstate="print"/>
          <a:stretch>
            <a:fillRect/>
          </a:stretch>
        </p:blipFill>
        <p:spPr>
          <a:xfrm>
            <a:off x="4648200" y="2516981"/>
            <a:ext cx="4038600" cy="2692400"/>
          </a:xfrm>
        </p:spPr>
      </p:pic>
      <p:sp>
        <p:nvSpPr>
          <p:cNvPr id="4" name="Espace réservé du pied de page 3"/>
          <p:cNvSpPr>
            <a:spLocks noGrp="1"/>
          </p:cNvSpPr>
          <p:nvPr>
            <p:ph type="ftr" sz="quarter" idx="11"/>
          </p:nvPr>
        </p:nvSpPr>
        <p:spPr>
          <a:xfrm>
            <a:off x="1403648" y="6356350"/>
            <a:ext cx="6984776"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Conséquences psychologiques (suite)</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Au niveau comportemental : </a:t>
            </a:r>
          </a:p>
          <a:p>
            <a:pPr marL="0" indent="0">
              <a:buNone/>
            </a:pPr>
            <a:r>
              <a:rPr lang="fr-FR" dirty="0" smtClean="0"/>
              <a:t>Tension</a:t>
            </a:r>
            <a:r>
              <a:rPr lang="fr-FR" dirty="0"/>
              <a:t>	</a:t>
            </a:r>
            <a:r>
              <a:rPr lang="fr-FR" dirty="0" smtClean="0"/>
              <a:t>  agressivité	 conflits  </a:t>
            </a:r>
          </a:p>
          <a:p>
            <a:endParaRPr lang="fr-FR" dirty="0"/>
          </a:p>
          <a:p>
            <a:endParaRPr lang="fr-FR" dirty="0" smtClean="0"/>
          </a:p>
          <a:p>
            <a:endParaRPr lang="fr-FR" dirty="0"/>
          </a:p>
        </p:txBody>
      </p:sp>
      <p:sp>
        <p:nvSpPr>
          <p:cNvPr id="4" name="Espace réservé du pied de page 3"/>
          <p:cNvSpPr>
            <a:spLocks noGrp="1"/>
          </p:cNvSpPr>
          <p:nvPr>
            <p:ph type="ftr" sz="quarter" idx="11"/>
          </p:nvPr>
        </p:nvSpPr>
        <p:spPr>
          <a:xfrm>
            <a:off x="251520" y="6356350"/>
            <a:ext cx="7560840" cy="365125"/>
          </a:xfrm>
        </p:spPr>
        <p:txBody>
          <a:bodyPr/>
          <a:lstStyle/>
          <a:p>
            <a:r>
              <a:rPr lang="fr-FR" smtClean="0"/>
              <a:t>© Pyxis-Coaching  2013 / www.pyxis-coaching.fr/</a:t>
            </a:r>
            <a:endParaRPr lang="fr-FR" dirty="0"/>
          </a:p>
        </p:txBody>
      </p:sp>
      <p:pic>
        <p:nvPicPr>
          <p:cNvPr id="6" name="Image 5" descr="agressivité3.gif"/>
          <p:cNvPicPr>
            <a:picLocks noChangeAspect="1"/>
          </p:cNvPicPr>
          <p:nvPr/>
        </p:nvPicPr>
        <p:blipFill>
          <a:blip r:embed="rId2" cstate="print"/>
          <a:stretch>
            <a:fillRect/>
          </a:stretch>
        </p:blipFill>
        <p:spPr>
          <a:xfrm>
            <a:off x="1115616" y="3068960"/>
            <a:ext cx="2116920" cy="2592288"/>
          </a:xfrm>
          <a:prstGeom prst="rect">
            <a:avLst/>
          </a:prstGeom>
        </p:spPr>
      </p:pic>
      <p:pic>
        <p:nvPicPr>
          <p:cNvPr id="11" name="Image 10" descr="agressivité3.jpg"/>
          <p:cNvPicPr>
            <a:picLocks noChangeAspect="1"/>
          </p:cNvPicPr>
          <p:nvPr/>
        </p:nvPicPr>
        <p:blipFill>
          <a:blip r:embed="rId3" cstate="print"/>
          <a:stretch>
            <a:fillRect/>
          </a:stretch>
        </p:blipFill>
        <p:spPr>
          <a:xfrm rot="1068683">
            <a:off x="5386271" y="3404380"/>
            <a:ext cx="3406480" cy="1936105"/>
          </a:xfrm>
          <a:prstGeom prst="rect">
            <a:avLst/>
          </a:prstGeom>
        </p:spPr>
      </p:pic>
      <p:sp>
        <p:nvSpPr>
          <p:cNvPr id="12" name="Flèche droite rayée 11"/>
          <p:cNvSpPr/>
          <p:nvPr/>
        </p:nvSpPr>
        <p:spPr>
          <a:xfrm>
            <a:off x="1886044" y="2348880"/>
            <a:ext cx="576064" cy="288032"/>
          </a:xfrm>
          <a:prstGeom prst="stripedRightArrow">
            <a:avLst>
              <a:gd name="adj1" fmla="val 50000"/>
              <a:gd name="adj2" fmla="val 44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rayée 12"/>
          <p:cNvSpPr/>
          <p:nvPr/>
        </p:nvSpPr>
        <p:spPr>
          <a:xfrm>
            <a:off x="4499992" y="2357264"/>
            <a:ext cx="576064" cy="288032"/>
          </a:xfrm>
          <a:prstGeom prst="stripedRightArrow">
            <a:avLst>
              <a:gd name="adj1" fmla="val 50000"/>
              <a:gd name="adj2" fmla="val 44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4">
                    <a:lumMod val="75000"/>
                  </a:schemeClr>
                </a:solidFill>
              </a:rPr>
              <a:t>Programme</a:t>
            </a:r>
            <a:endParaRPr lang="fr-FR" b="1" dirty="0">
              <a:solidFill>
                <a:schemeClr val="accent4">
                  <a:lumMod val="75000"/>
                </a:schemeClr>
              </a:solidFill>
            </a:endParaRPr>
          </a:p>
        </p:txBody>
      </p:sp>
      <p:sp>
        <p:nvSpPr>
          <p:cNvPr id="3" name="Espace réservé du contenu 2"/>
          <p:cNvSpPr>
            <a:spLocks noGrp="1"/>
          </p:cNvSpPr>
          <p:nvPr>
            <p:ph idx="1"/>
          </p:nvPr>
        </p:nvSpPr>
        <p:spPr/>
        <p:txBody>
          <a:bodyPr/>
          <a:lstStyle/>
          <a:p>
            <a:pPr>
              <a:buNone/>
            </a:pPr>
            <a:endParaRPr lang="fr-FR" dirty="0" smtClean="0"/>
          </a:p>
          <a:p>
            <a:pPr marL="514350" indent="-514350">
              <a:buFont typeface="+mj-lt"/>
              <a:buAutoNum type="arabicPeriod"/>
            </a:pPr>
            <a:r>
              <a:rPr lang="fr-FR" dirty="0" smtClean="0"/>
              <a:t>Fonctionnement de l’audition</a:t>
            </a:r>
          </a:p>
          <a:p>
            <a:pPr marL="514350" indent="-514350">
              <a:buFont typeface="+mj-lt"/>
              <a:buAutoNum type="arabicPeriod"/>
            </a:pPr>
            <a:r>
              <a:rPr lang="fr-FR" dirty="0" smtClean="0"/>
              <a:t>Qu’est-ce que le bruit ?</a:t>
            </a:r>
          </a:p>
          <a:p>
            <a:pPr marL="514350" indent="-514350">
              <a:buFont typeface="+mj-lt"/>
              <a:buAutoNum type="arabicPeriod"/>
            </a:pPr>
            <a:r>
              <a:rPr lang="fr-FR" dirty="0" smtClean="0"/>
              <a:t>Les conséquences du bruit</a:t>
            </a:r>
          </a:p>
          <a:p>
            <a:pPr marL="514350" indent="-514350">
              <a:buFont typeface="+mj-lt"/>
              <a:buAutoNum type="arabicPeriod"/>
            </a:pPr>
            <a:r>
              <a:rPr lang="fr-FR" dirty="0" smtClean="0"/>
              <a:t>Comment améliorer son confort auditif ?</a:t>
            </a:r>
          </a:p>
          <a:p>
            <a:pPr marL="514350" indent="-514350">
              <a:buFont typeface="+mj-lt"/>
              <a:buAutoNum type="arabicPeriod"/>
            </a:pPr>
            <a:r>
              <a:rPr lang="fr-FR" dirty="0" smtClean="0"/>
              <a:t>Les bénéfices  </a:t>
            </a:r>
          </a:p>
          <a:p>
            <a:pPr marL="514350" indent="-514350">
              <a:buFont typeface="+mj-lt"/>
              <a:buAutoNum type="arabicPeriod"/>
            </a:pPr>
            <a:r>
              <a:rPr lang="fr-FR" dirty="0" smtClean="0"/>
              <a:t>Temps d’échange</a:t>
            </a:r>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a:xfrm>
            <a:off x="457200" y="6453336"/>
            <a:ext cx="7355160" cy="333210"/>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Conséquences psychologiques (suite)</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Au niveau comportemental : mise en retrait </a:t>
            </a:r>
          </a:p>
          <a:p>
            <a:endParaRPr lang="fr-FR" dirty="0"/>
          </a:p>
          <a:p>
            <a:endParaRPr lang="fr-FR" dirty="0"/>
          </a:p>
        </p:txBody>
      </p:sp>
      <p:sp>
        <p:nvSpPr>
          <p:cNvPr id="4" name="Espace réservé du pied de page 3"/>
          <p:cNvSpPr>
            <a:spLocks noGrp="1"/>
          </p:cNvSpPr>
          <p:nvPr>
            <p:ph type="ftr" sz="quarter" idx="11"/>
          </p:nvPr>
        </p:nvSpPr>
        <p:spPr>
          <a:xfrm>
            <a:off x="323528" y="6356350"/>
            <a:ext cx="6480720" cy="365125"/>
          </a:xfrm>
        </p:spPr>
        <p:txBody>
          <a:bodyPr/>
          <a:lstStyle/>
          <a:p>
            <a:r>
              <a:rPr lang="fr-FR" smtClean="0"/>
              <a:t>© Pyxis-Coaching  2013 / www.pyxis-coaching.fr/</a:t>
            </a:r>
            <a:endParaRPr lang="fr-FR" dirty="0"/>
          </a:p>
        </p:txBody>
      </p:sp>
      <p:pic>
        <p:nvPicPr>
          <p:cNvPr id="5" name="Image 4" descr="isolement2.jpg"/>
          <p:cNvPicPr>
            <a:picLocks noChangeAspect="1"/>
          </p:cNvPicPr>
          <p:nvPr/>
        </p:nvPicPr>
        <p:blipFill>
          <a:blip r:embed="rId2" cstate="print"/>
          <a:stretch>
            <a:fillRect/>
          </a:stretch>
        </p:blipFill>
        <p:spPr>
          <a:xfrm>
            <a:off x="5652120" y="2433664"/>
            <a:ext cx="2337997" cy="3299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Groupe-de-travail.jpg"/>
          <p:cNvPicPr>
            <a:picLocks noChangeAspect="1"/>
          </p:cNvPicPr>
          <p:nvPr/>
        </p:nvPicPr>
        <p:blipFill>
          <a:blip r:embed="rId3" cstate="print"/>
          <a:stretch>
            <a:fillRect/>
          </a:stretch>
        </p:blipFill>
        <p:spPr>
          <a:xfrm>
            <a:off x="1475656" y="3060112"/>
            <a:ext cx="2880320" cy="192247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4">
                    <a:lumMod val="75000"/>
                  </a:schemeClr>
                </a:solidFill>
              </a:rPr>
              <a:t>4 - Comment améliorer son confort auditif</a:t>
            </a:r>
            <a:endParaRPr lang="fr-FR" b="1" dirty="0">
              <a:solidFill>
                <a:schemeClr val="accent4">
                  <a:lumMod val="75000"/>
                </a:schemeClr>
              </a:solidFill>
            </a:endParaRPr>
          </a:p>
        </p:txBody>
      </p:sp>
      <p:sp>
        <p:nvSpPr>
          <p:cNvPr id="3" name="Espace réservé du contenu 2"/>
          <p:cNvSpPr>
            <a:spLocks noGrp="1"/>
          </p:cNvSpPr>
          <p:nvPr>
            <p:ph sz="half" idx="1"/>
          </p:nvPr>
        </p:nvSpPr>
        <p:spPr/>
        <p:txBody>
          <a:bodyPr>
            <a:normAutofit/>
          </a:bodyPr>
          <a:lstStyle/>
          <a:p>
            <a:pPr>
              <a:buNone/>
            </a:pPr>
            <a:endParaRPr lang="fr-FR" dirty="0" smtClean="0"/>
          </a:p>
          <a:p>
            <a:r>
              <a:rPr lang="fr-FR" dirty="0" smtClean="0"/>
              <a:t>Dans les open-</a:t>
            </a:r>
            <a:r>
              <a:rPr lang="fr-FR" dirty="0" err="1" smtClean="0"/>
              <a:t>spaces</a:t>
            </a:r>
            <a:r>
              <a:rPr lang="fr-FR" dirty="0" smtClean="0"/>
              <a:t> :</a:t>
            </a:r>
          </a:p>
          <a:p>
            <a:pPr>
              <a:buNone/>
            </a:pPr>
            <a:r>
              <a:rPr lang="fr-FR" dirty="0" smtClean="0"/>
              <a:t>	Ambiance sonore bruyante : téléphone, conversations croisées, ronronnement des ordinateurs, </a:t>
            </a:r>
            <a:r>
              <a:rPr lang="fr-FR" dirty="0" err="1" smtClean="0"/>
              <a:t>etc</a:t>
            </a:r>
            <a:r>
              <a:rPr lang="fr-FR" dirty="0" smtClean="0"/>
              <a:t>…</a:t>
            </a:r>
          </a:p>
          <a:p>
            <a:endParaRPr lang="fr-FR" dirty="0" smtClean="0"/>
          </a:p>
          <a:p>
            <a:pPr>
              <a:buNone/>
            </a:pPr>
            <a:r>
              <a:rPr lang="fr-FR" dirty="0" smtClean="0"/>
              <a:t> </a:t>
            </a:r>
          </a:p>
          <a:p>
            <a:pPr>
              <a:buNone/>
            </a:pPr>
            <a:endParaRPr lang="fr-FR" dirty="0" smtClean="0"/>
          </a:p>
          <a:p>
            <a:pPr>
              <a:buNone/>
            </a:pPr>
            <a:endParaRPr lang="fr-FR" dirty="0" smtClean="0"/>
          </a:p>
          <a:p>
            <a:pPr>
              <a:buNone/>
            </a:pPr>
            <a:endParaRPr lang="fr-FR" dirty="0" smtClean="0"/>
          </a:p>
          <a:p>
            <a:endParaRPr lang="fr-FR" dirty="0"/>
          </a:p>
        </p:txBody>
      </p:sp>
      <p:sp>
        <p:nvSpPr>
          <p:cNvPr id="6" name="Espace réservé du contenu 5"/>
          <p:cNvSpPr>
            <a:spLocks noGrp="1"/>
          </p:cNvSpPr>
          <p:nvPr>
            <p:ph sz="half" idx="2"/>
          </p:nvPr>
        </p:nvSpPr>
        <p:spPr/>
        <p:txBody>
          <a:bodyPr>
            <a:normAutofit/>
          </a:bodyPr>
          <a:lstStyle/>
          <a:p>
            <a:endParaRPr lang="fr-FR" dirty="0"/>
          </a:p>
        </p:txBody>
      </p:sp>
      <p:sp>
        <p:nvSpPr>
          <p:cNvPr id="4" name="Espace réservé du pied de page 3"/>
          <p:cNvSpPr>
            <a:spLocks noGrp="1"/>
          </p:cNvSpPr>
          <p:nvPr>
            <p:ph type="ftr" sz="quarter" idx="11"/>
          </p:nvPr>
        </p:nvSpPr>
        <p:spPr>
          <a:xfrm>
            <a:off x="1115616" y="6356350"/>
            <a:ext cx="6840760" cy="365125"/>
          </a:xfrm>
        </p:spPr>
        <p:txBody>
          <a:bodyPr/>
          <a:lstStyle/>
          <a:p>
            <a:r>
              <a:rPr lang="fr-FR" smtClean="0"/>
              <a:t>© Pyxis-Coaching  2013 / www.pyxis-coaching.fr/</a:t>
            </a:r>
            <a:endParaRPr lang="fr-FR" dirty="0"/>
          </a:p>
        </p:txBody>
      </p:sp>
      <p:pic>
        <p:nvPicPr>
          <p:cNvPr id="5" name="Image 4" descr="openspace.jpg"/>
          <p:cNvPicPr>
            <a:picLocks noChangeAspect="1"/>
          </p:cNvPicPr>
          <p:nvPr/>
        </p:nvPicPr>
        <p:blipFill>
          <a:blip r:embed="rId2" cstate="print"/>
          <a:stretch>
            <a:fillRect/>
          </a:stretch>
        </p:blipFill>
        <p:spPr>
          <a:xfrm>
            <a:off x="4932040" y="1879114"/>
            <a:ext cx="3312368" cy="291803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Comment améliorer son confort auditif</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Les bouchons d’oreille : atténuation de 10 à 15 dB</a:t>
            </a:r>
          </a:p>
          <a:p>
            <a:pPr>
              <a:buNone/>
            </a:pPr>
            <a:endParaRPr lang="fr-FR" dirty="0" smtClean="0"/>
          </a:p>
          <a:p>
            <a:pPr>
              <a:buNone/>
            </a:pPr>
            <a:endParaRPr lang="fr-FR" dirty="0"/>
          </a:p>
        </p:txBody>
      </p:sp>
      <p:sp>
        <p:nvSpPr>
          <p:cNvPr id="4" name="Espace réservé du pied de page 3"/>
          <p:cNvSpPr>
            <a:spLocks noGrp="1"/>
          </p:cNvSpPr>
          <p:nvPr>
            <p:ph type="ftr" sz="quarter" idx="11"/>
          </p:nvPr>
        </p:nvSpPr>
        <p:spPr>
          <a:xfrm>
            <a:off x="457200" y="6453336"/>
            <a:ext cx="6923112" cy="333210"/>
          </a:xfrm>
        </p:spPr>
        <p:txBody>
          <a:bodyPr/>
          <a:lstStyle/>
          <a:p>
            <a:r>
              <a:rPr lang="fr-FR" smtClean="0"/>
              <a:t>© Pyxis-Coaching  2013 / www.pyxis-coaching.fr/</a:t>
            </a:r>
            <a:endParaRPr lang="fr-FR" dirty="0"/>
          </a:p>
        </p:txBody>
      </p:sp>
      <p:pic>
        <p:nvPicPr>
          <p:cNvPr id="5" name="Image 4" descr="bouchons d'oreille2.jpg"/>
          <p:cNvPicPr>
            <a:picLocks noChangeAspect="1"/>
          </p:cNvPicPr>
          <p:nvPr/>
        </p:nvPicPr>
        <p:blipFill>
          <a:blip r:embed="rId2" cstate="print"/>
          <a:stretch>
            <a:fillRect/>
          </a:stretch>
        </p:blipFill>
        <p:spPr>
          <a:xfrm>
            <a:off x="5724128" y="4149080"/>
            <a:ext cx="2065412" cy="2065412"/>
          </a:xfrm>
          <a:prstGeom prst="rect">
            <a:avLst/>
          </a:prstGeom>
        </p:spPr>
      </p:pic>
      <p:pic>
        <p:nvPicPr>
          <p:cNvPr id="6" name="Image 5" descr="bouchons d'oreille.jpg"/>
          <p:cNvPicPr>
            <a:picLocks noChangeAspect="1"/>
          </p:cNvPicPr>
          <p:nvPr/>
        </p:nvPicPr>
        <p:blipFill>
          <a:blip r:embed="rId3" cstate="print"/>
          <a:stretch>
            <a:fillRect/>
          </a:stretch>
        </p:blipFill>
        <p:spPr>
          <a:xfrm>
            <a:off x="5580112" y="2204864"/>
            <a:ext cx="1584176" cy="1584176"/>
          </a:xfrm>
          <a:prstGeom prst="rect">
            <a:avLst/>
          </a:prstGeom>
        </p:spPr>
      </p:pic>
      <p:pic>
        <p:nvPicPr>
          <p:cNvPr id="7" name="Image 6" descr="protections-auditives.jpg"/>
          <p:cNvPicPr>
            <a:picLocks noChangeAspect="1"/>
          </p:cNvPicPr>
          <p:nvPr/>
        </p:nvPicPr>
        <p:blipFill>
          <a:blip r:embed="rId4" cstate="print"/>
          <a:stretch>
            <a:fillRect/>
          </a:stretch>
        </p:blipFill>
        <p:spPr>
          <a:xfrm>
            <a:off x="2051720" y="2276872"/>
            <a:ext cx="2592288" cy="1944216"/>
          </a:xfrm>
          <a:prstGeom prst="rect">
            <a:avLst/>
          </a:prstGeom>
        </p:spPr>
      </p:pic>
      <p:pic>
        <p:nvPicPr>
          <p:cNvPr id="8" name="Image 7" descr="_bouchons_orei.jpg"/>
          <p:cNvPicPr>
            <a:picLocks noChangeAspect="1"/>
          </p:cNvPicPr>
          <p:nvPr/>
        </p:nvPicPr>
        <p:blipFill>
          <a:blip r:embed="rId5" cstate="print"/>
          <a:stretch>
            <a:fillRect/>
          </a:stretch>
        </p:blipFill>
        <p:spPr>
          <a:xfrm>
            <a:off x="611560" y="4149080"/>
            <a:ext cx="1365110" cy="1512168"/>
          </a:xfrm>
          <a:prstGeom prst="rect">
            <a:avLst/>
          </a:prstGeom>
        </p:spPr>
      </p:pic>
      <p:pic>
        <p:nvPicPr>
          <p:cNvPr id="9" name="Image 8" descr="protections-auditives-ear-plugs-ultrafit-bouchons.jpg"/>
          <p:cNvPicPr>
            <a:picLocks noChangeAspect="1"/>
          </p:cNvPicPr>
          <p:nvPr/>
        </p:nvPicPr>
        <p:blipFill>
          <a:blip r:embed="rId6" cstate="print"/>
          <a:stretch>
            <a:fillRect/>
          </a:stretch>
        </p:blipFill>
        <p:spPr>
          <a:xfrm>
            <a:off x="2699792" y="4005064"/>
            <a:ext cx="2425452" cy="242545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sz="2700" dirty="0" smtClean="0"/>
              <a:t/>
            </a:r>
            <a:br>
              <a:rPr lang="fr-FR" sz="2700" dirty="0" smtClean="0"/>
            </a:br>
            <a:r>
              <a:rPr lang="fr-FR" sz="2700" dirty="0"/>
              <a:t/>
            </a:r>
            <a:br>
              <a:rPr lang="fr-FR" sz="2700" dirty="0"/>
            </a:br>
            <a:r>
              <a:rPr lang="fr-FR" sz="3100" dirty="0" smtClean="0"/>
              <a:t>Les bouchons d’oreille (suite)</a:t>
            </a:r>
            <a:r>
              <a:rPr lang="fr-FR" dirty="0" smtClean="0"/>
              <a:t/>
            </a:r>
            <a:br>
              <a:rPr lang="fr-FR" dirty="0" smtClean="0"/>
            </a:br>
            <a:endParaRPr lang="fr-FR" dirty="0"/>
          </a:p>
        </p:txBody>
      </p:sp>
      <p:sp>
        <p:nvSpPr>
          <p:cNvPr id="8" name="Espace réservé du texte 7"/>
          <p:cNvSpPr>
            <a:spLocks noGrp="1"/>
          </p:cNvSpPr>
          <p:nvPr>
            <p:ph type="body" idx="1"/>
          </p:nvPr>
        </p:nvSpPr>
        <p:spPr/>
        <p:txBody>
          <a:bodyPr>
            <a:normAutofit fontScale="92500"/>
          </a:bodyPr>
          <a:lstStyle/>
          <a:p>
            <a:r>
              <a:rPr lang="fr-FR" dirty="0" smtClean="0"/>
              <a:t>Bouchon préformé : env. 15 dB</a:t>
            </a:r>
            <a:endParaRPr lang="fr-FR" dirty="0"/>
          </a:p>
        </p:txBody>
      </p:sp>
      <p:sp>
        <p:nvSpPr>
          <p:cNvPr id="3" name="Espace réservé du contenu 2"/>
          <p:cNvSpPr>
            <a:spLocks noGrp="1"/>
          </p:cNvSpPr>
          <p:nvPr>
            <p:ph sz="half" idx="2"/>
          </p:nvPr>
        </p:nvSpPr>
        <p:spPr/>
        <p:txBody>
          <a:bodyPr/>
          <a:lstStyle/>
          <a:p>
            <a:endParaRPr lang="fr-FR" dirty="0" smtClean="0"/>
          </a:p>
          <a:p>
            <a:endParaRPr lang="fr-FR" dirty="0"/>
          </a:p>
        </p:txBody>
      </p:sp>
      <p:sp>
        <p:nvSpPr>
          <p:cNvPr id="9" name="Espace réservé du texte 8"/>
          <p:cNvSpPr>
            <a:spLocks noGrp="1"/>
          </p:cNvSpPr>
          <p:nvPr>
            <p:ph type="body" sz="quarter" idx="3"/>
          </p:nvPr>
        </p:nvSpPr>
        <p:spPr/>
        <p:txBody>
          <a:bodyPr/>
          <a:lstStyle/>
          <a:p>
            <a:r>
              <a:rPr lang="fr-FR" dirty="0" smtClean="0"/>
              <a:t>Serre-tête : env. 7 dB</a:t>
            </a:r>
            <a:endParaRPr lang="fr-FR" dirty="0"/>
          </a:p>
        </p:txBody>
      </p:sp>
      <p:sp>
        <p:nvSpPr>
          <p:cNvPr id="12" name="Espace réservé du contenu 11"/>
          <p:cNvSpPr>
            <a:spLocks noGrp="1"/>
          </p:cNvSpPr>
          <p:nvPr>
            <p:ph sz="quarter" idx="4"/>
          </p:nvPr>
        </p:nvSpPr>
        <p:spPr/>
        <p:txBody>
          <a:bodyPr/>
          <a:lstStyle/>
          <a:p>
            <a:endParaRPr lang="fr-FR"/>
          </a:p>
        </p:txBody>
      </p:sp>
      <p:sp>
        <p:nvSpPr>
          <p:cNvPr id="4" name="Espace réservé du pied de page 3"/>
          <p:cNvSpPr>
            <a:spLocks noGrp="1"/>
          </p:cNvSpPr>
          <p:nvPr>
            <p:ph type="ftr" sz="quarter" idx="11"/>
          </p:nvPr>
        </p:nvSpPr>
        <p:spPr>
          <a:xfrm>
            <a:off x="611560" y="6356350"/>
            <a:ext cx="7344816" cy="365125"/>
          </a:xfrm>
        </p:spPr>
        <p:txBody>
          <a:bodyPr/>
          <a:lstStyle/>
          <a:p>
            <a:r>
              <a:rPr lang="fr-FR" smtClean="0"/>
              <a:t>© Pyxis-Coaching  2013 / www.pyxis-coaching.fr/</a:t>
            </a:r>
            <a:endParaRPr lang="fr-FR" dirty="0"/>
          </a:p>
        </p:txBody>
      </p:sp>
      <p:pic>
        <p:nvPicPr>
          <p:cNvPr id="5" name="Image 4" descr="acoufun 4.jpg"/>
          <p:cNvPicPr>
            <a:picLocks noChangeAspect="1"/>
          </p:cNvPicPr>
          <p:nvPr/>
        </p:nvPicPr>
        <p:blipFill>
          <a:blip r:embed="rId2" cstate="print"/>
          <a:stretch>
            <a:fillRect/>
          </a:stretch>
        </p:blipFill>
        <p:spPr>
          <a:xfrm>
            <a:off x="1259632" y="2492896"/>
            <a:ext cx="2149797" cy="2736304"/>
          </a:xfrm>
          <a:prstGeom prst="rect">
            <a:avLst/>
          </a:prstGeom>
        </p:spPr>
      </p:pic>
      <p:pic>
        <p:nvPicPr>
          <p:cNvPr id="6" name="Image 5" descr="bouchons.jpg"/>
          <p:cNvPicPr>
            <a:picLocks noChangeAspect="1"/>
          </p:cNvPicPr>
          <p:nvPr/>
        </p:nvPicPr>
        <p:blipFill>
          <a:blip r:embed="rId3" cstate="print"/>
          <a:stretch>
            <a:fillRect/>
          </a:stretch>
        </p:blipFill>
        <p:spPr>
          <a:xfrm>
            <a:off x="5364088" y="2420888"/>
            <a:ext cx="2232248" cy="295232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solidFill>
                  <a:schemeClr val="accent4">
                    <a:lumMod val="75000"/>
                  </a:schemeClr>
                </a:solidFill>
              </a:rPr>
              <a:t>G</a:t>
            </a:r>
            <a:r>
              <a:rPr lang="fr-FR" dirty="0" smtClean="0">
                <a:solidFill>
                  <a:schemeClr val="accent4">
                    <a:lumMod val="75000"/>
                  </a:schemeClr>
                </a:solidFill>
              </a:rPr>
              <a:t>érer son temps et son organisation de travail </a:t>
            </a:r>
            <a:endParaRPr lang="fr-FR" dirty="0">
              <a:solidFill>
                <a:schemeClr val="accent4">
                  <a:lumMod val="75000"/>
                </a:schemeClr>
              </a:solidFill>
            </a:endParaRPr>
          </a:p>
        </p:txBody>
      </p:sp>
      <p:sp>
        <p:nvSpPr>
          <p:cNvPr id="4" name="Espace réservé du contenu 3"/>
          <p:cNvSpPr>
            <a:spLocks noGrp="1"/>
          </p:cNvSpPr>
          <p:nvPr>
            <p:ph idx="1"/>
          </p:nvPr>
        </p:nvSpPr>
        <p:spPr/>
        <p:txBody>
          <a:bodyPr>
            <a:normAutofit/>
          </a:bodyPr>
          <a:lstStyle/>
          <a:p>
            <a:endParaRPr lang="fr-FR" dirty="0" smtClean="0"/>
          </a:p>
          <a:p>
            <a:pPr>
              <a:buFont typeface="Wingdings" pitchFamily="2" charset="2"/>
              <a:buChar char="ü"/>
            </a:pPr>
            <a:r>
              <a:rPr lang="fr-FR" dirty="0" smtClean="0"/>
              <a:t>réduire l'exposition au bruit par une meilleure organisation du travail : </a:t>
            </a:r>
            <a:endParaRPr lang="fr-FR" dirty="0"/>
          </a:p>
          <a:p>
            <a:pPr lvl="1">
              <a:buFont typeface="Arial" pitchFamily="34" charset="0"/>
              <a:buChar char="•"/>
            </a:pPr>
            <a:r>
              <a:rPr lang="fr-FR" dirty="0" smtClean="0"/>
              <a:t>limiter la durée et l'intensité de l'exposition </a:t>
            </a:r>
          </a:p>
          <a:p>
            <a:pPr lvl="1">
              <a:buFont typeface="Arial" pitchFamily="34" charset="0"/>
              <a:buChar char="•"/>
            </a:pPr>
            <a:r>
              <a:rPr lang="fr-FR" dirty="0" smtClean="0"/>
              <a:t>organiser ses horaires de travail : prévoir des périodes de repos.</a:t>
            </a:r>
          </a:p>
          <a:p>
            <a:pPr lvl="1">
              <a:buFont typeface="Arial" pitchFamily="34" charset="0"/>
              <a:buChar char="•"/>
            </a:pPr>
            <a:r>
              <a:rPr lang="fr-FR" b="1" dirty="0" smtClean="0"/>
              <a:t>organiser son travail de manière à n'aller "dans le bruit" que lorsque c'est indispensable</a:t>
            </a:r>
            <a:endParaRPr lang="fr-FR" dirty="0" smtClean="0"/>
          </a:p>
          <a:p>
            <a:pPr lvl="1">
              <a:buFont typeface="Arial" pitchFamily="34" charset="0"/>
              <a:buChar char="•"/>
            </a:pPr>
            <a:endParaRPr lang="fr-FR" dirty="0"/>
          </a:p>
        </p:txBody>
      </p:sp>
      <p:sp>
        <p:nvSpPr>
          <p:cNvPr id="2" name="Espace réservé du pied de page 1"/>
          <p:cNvSpPr>
            <a:spLocks noGrp="1"/>
          </p:cNvSpPr>
          <p:nvPr>
            <p:ph type="ftr" sz="quarter" idx="11"/>
          </p:nvPr>
        </p:nvSpPr>
        <p:spPr>
          <a:xfrm>
            <a:off x="683568" y="6356350"/>
            <a:ext cx="8064896"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Gestion mentale du bruit</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Favoriser des « pauses auditives »</a:t>
            </a:r>
          </a:p>
          <a:p>
            <a:r>
              <a:rPr lang="fr-FR" dirty="0" smtClean="0"/>
              <a:t> « un monde que l’on entend clairement est un monde que l’on comprend et que l’on maitrise mieux » </a:t>
            </a:r>
          </a:p>
          <a:p>
            <a:pPr>
              <a:buNone/>
            </a:pPr>
            <a:r>
              <a:rPr lang="fr-FR" dirty="0" smtClean="0"/>
              <a:t>	→ identifier les différentes sources sonores, les apprécier et agir.</a:t>
            </a:r>
          </a:p>
        </p:txBody>
      </p:sp>
      <p:sp>
        <p:nvSpPr>
          <p:cNvPr id="4" name="Espace réservé du pied de page 3"/>
          <p:cNvSpPr>
            <a:spLocks noGrp="1"/>
          </p:cNvSpPr>
          <p:nvPr>
            <p:ph type="ftr" sz="quarter" idx="11"/>
          </p:nvPr>
        </p:nvSpPr>
        <p:spPr>
          <a:xfrm>
            <a:off x="827584" y="6356350"/>
            <a:ext cx="6696744"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Gestion mentale du bruit (suite)</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Techniques de relaxation, de visualisation : « se mettre dans une bulle »</a:t>
            </a:r>
          </a:p>
          <a:p>
            <a:endParaRPr lang="fr-FR" dirty="0"/>
          </a:p>
        </p:txBody>
      </p:sp>
      <p:sp>
        <p:nvSpPr>
          <p:cNvPr id="4" name="Espace réservé du pied de page 3"/>
          <p:cNvSpPr>
            <a:spLocks noGrp="1"/>
          </p:cNvSpPr>
          <p:nvPr>
            <p:ph type="ftr" sz="quarter" idx="11"/>
          </p:nvPr>
        </p:nvSpPr>
        <p:spPr>
          <a:xfrm>
            <a:off x="827584" y="6356350"/>
            <a:ext cx="7776864" cy="365125"/>
          </a:xfrm>
        </p:spPr>
        <p:txBody>
          <a:bodyPr/>
          <a:lstStyle/>
          <a:p>
            <a:r>
              <a:rPr lang="fr-FR" smtClean="0"/>
              <a:t>© Pyxis-Coaching  2013 / www.pyxis-coaching.fr/</a:t>
            </a:r>
            <a:endParaRPr lang="fr-FR" dirty="0"/>
          </a:p>
        </p:txBody>
      </p:sp>
      <p:pic>
        <p:nvPicPr>
          <p:cNvPr id="5" name="Image 4" descr="Bulle de savon 2.jpg"/>
          <p:cNvPicPr>
            <a:picLocks noChangeAspect="1"/>
          </p:cNvPicPr>
          <p:nvPr/>
        </p:nvPicPr>
        <p:blipFill>
          <a:blip r:embed="rId2" cstate="print"/>
          <a:stretch>
            <a:fillRect/>
          </a:stretch>
        </p:blipFill>
        <p:spPr>
          <a:xfrm>
            <a:off x="2261794" y="2924944"/>
            <a:ext cx="4666725" cy="319925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Le bruit : tous responsables !</a:t>
            </a:r>
            <a:endParaRPr lang="fr-FR" dirty="0"/>
          </a:p>
        </p:txBody>
      </p:sp>
      <p:pic>
        <p:nvPicPr>
          <p:cNvPr id="5" name="Espace réservé du contenu 4" descr="bruit.jpg"/>
          <p:cNvPicPr>
            <a:picLocks noGrp="1" noChangeAspect="1"/>
          </p:cNvPicPr>
          <p:nvPr>
            <p:ph idx="1"/>
          </p:nvPr>
        </p:nvPicPr>
        <p:blipFill>
          <a:blip r:embed="rId2" cstate="print"/>
          <a:stretch>
            <a:fillRect/>
          </a:stretch>
        </p:blipFill>
        <p:spPr>
          <a:xfrm>
            <a:off x="2234751" y="1600200"/>
            <a:ext cx="4674498" cy="4525963"/>
          </a:xfrm>
        </p:spPr>
      </p:pic>
      <p:sp>
        <p:nvSpPr>
          <p:cNvPr id="4" name="Espace réservé du pied de page 3"/>
          <p:cNvSpPr>
            <a:spLocks noGrp="1"/>
          </p:cNvSpPr>
          <p:nvPr>
            <p:ph type="ftr" sz="quarter" idx="11"/>
          </p:nvPr>
        </p:nvSpPr>
        <p:spPr>
          <a:xfrm>
            <a:off x="899592" y="6356350"/>
            <a:ext cx="6120680"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Le bruit : tous responsables !</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Une légère augmentation du nombre de décibels correspond à une forte augmentation du niveau de bruit.</a:t>
            </a:r>
          </a:p>
          <a:p>
            <a:r>
              <a:rPr lang="fr-FR" dirty="0" smtClean="0"/>
              <a:t>La meilleure façon de réduire le bruit, c’est à la source.</a:t>
            </a:r>
          </a:p>
          <a:p>
            <a:endParaRPr lang="fr-FR" dirty="0" smtClean="0"/>
          </a:p>
          <a:p>
            <a:pPr>
              <a:buFont typeface="Wingdings" pitchFamily="2" charset="2"/>
              <a:buChar char="Ø"/>
            </a:pPr>
            <a:r>
              <a:rPr lang="fr-FR" dirty="0" smtClean="0"/>
              <a:t>Quel peut être votre plan d’action ?</a:t>
            </a:r>
          </a:p>
          <a:p>
            <a:endParaRPr lang="fr-FR" dirty="0"/>
          </a:p>
        </p:txBody>
      </p:sp>
      <p:sp>
        <p:nvSpPr>
          <p:cNvPr id="4" name="Espace réservé du pied de page 3"/>
          <p:cNvSpPr>
            <a:spLocks noGrp="1"/>
          </p:cNvSpPr>
          <p:nvPr>
            <p:ph type="ftr" sz="quarter" idx="11"/>
          </p:nvPr>
        </p:nvSpPr>
        <p:spPr>
          <a:xfrm>
            <a:off x="971600" y="6356350"/>
            <a:ext cx="7056784" cy="365125"/>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Le bruit : tous responsables !</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Se donner des repères </a:t>
            </a:r>
          </a:p>
          <a:p>
            <a:endParaRPr lang="fr-FR" dirty="0" smtClean="0"/>
          </a:p>
          <a:p>
            <a:endParaRPr lang="fr-FR" dirty="0"/>
          </a:p>
        </p:txBody>
      </p:sp>
      <p:sp>
        <p:nvSpPr>
          <p:cNvPr id="4" name="Espace réservé du pied de page 3"/>
          <p:cNvSpPr>
            <a:spLocks noGrp="1"/>
          </p:cNvSpPr>
          <p:nvPr>
            <p:ph type="ftr" sz="quarter" idx="11"/>
          </p:nvPr>
        </p:nvSpPr>
        <p:spPr>
          <a:xfrm>
            <a:off x="683568" y="6356350"/>
            <a:ext cx="7488832" cy="365125"/>
          </a:xfrm>
        </p:spPr>
        <p:txBody>
          <a:bodyPr/>
          <a:lstStyle/>
          <a:p>
            <a:r>
              <a:rPr lang="fr-FR" smtClean="0"/>
              <a:t>© Pyxis-Coaching  2013 / www.pyxis-coaching.fr/</a:t>
            </a:r>
            <a:endParaRPr lang="fr-FR" dirty="0"/>
          </a:p>
        </p:txBody>
      </p:sp>
      <p:pic>
        <p:nvPicPr>
          <p:cNvPr id="5" name="Image 4" descr="Happy.jpg"/>
          <p:cNvPicPr>
            <a:picLocks noChangeAspect="1"/>
          </p:cNvPicPr>
          <p:nvPr/>
        </p:nvPicPr>
        <p:blipFill>
          <a:blip r:embed="rId2" cstate="print"/>
          <a:stretch>
            <a:fillRect/>
          </a:stretch>
        </p:blipFill>
        <p:spPr>
          <a:xfrm>
            <a:off x="3203848" y="2708920"/>
            <a:ext cx="3456384" cy="19918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lumMod val="75000"/>
                  </a:schemeClr>
                </a:solidFill>
              </a:rPr>
              <a:t>Vous avez dit : confort auditif ?</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pPr marL="0" indent="0" algn="ctr">
              <a:buNone/>
            </a:pPr>
            <a:r>
              <a:rPr lang="fr-FR" dirty="0" smtClean="0"/>
              <a:t>Imaginez…</a:t>
            </a:r>
          </a:p>
        </p:txBody>
      </p:sp>
      <p:sp>
        <p:nvSpPr>
          <p:cNvPr id="4" name="Espace réservé du pied de page 3"/>
          <p:cNvSpPr>
            <a:spLocks noGrp="1"/>
          </p:cNvSpPr>
          <p:nvPr>
            <p:ph type="ftr" sz="quarter" idx="11"/>
          </p:nvPr>
        </p:nvSpPr>
        <p:spPr>
          <a:xfrm>
            <a:off x="3124200" y="6356350"/>
            <a:ext cx="3752056" cy="365125"/>
          </a:xfrm>
        </p:spPr>
        <p:txBody>
          <a:bodyPr/>
          <a:lstStyle/>
          <a:p>
            <a:r>
              <a:rPr lang="fr-FR" dirty="0" smtClean="0"/>
              <a:t>© </a:t>
            </a:r>
            <a:r>
              <a:rPr lang="fr-FR" dirty="0" err="1" smtClean="0"/>
              <a:t>Pyxis</a:t>
            </a:r>
            <a:r>
              <a:rPr lang="fr-FR" dirty="0" smtClean="0"/>
              <a:t>-Coaching  2013 / www.pyxis-coaching.fr/</a:t>
            </a:r>
            <a:endParaRPr lang="fr-FR" dirty="0"/>
          </a:p>
        </p:txBody>
      </p:sp>
    </p:spTree>
    <p:extLst>
      <p:ext uri="{BB962C8B-B14F-4D97-AF65-F5344CB8AC3E}">
        <p14:creationId xmlns:p14="http://schemas.microsoft.com/office/powerpoint/2010/main" xmlns="" val="2916632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4">
                    <a:lumMod val="75000"/>
                  </a:schemeClr>
                </a:solidFill>
              </a:rPr>
              <a:t>5 - Les bénéfices d’un meilleur confort auditif</a:t>
            </a:r>
            <a:endParaRPr lang="fr-FR" b="1" dirty="0">
              <a:solidFill>
                <a:schemeClr val="accent4">
                  <a:lumMod val="75000"/>
                </a:schemeClr>
              </a:solidFill>
            </a:endParaRPr>
          </a:p>
        </p:txBody>
      </p:sp>
      <p:sp>
        <p:nvSpPr>
          <p:cNvPr id="3" name="Espace réservé du contenu 2"/>
          <p:cNvSpPr>
            <a:spLocks noGrp="1"/>
          </p:cNvSpPr>
          <p:nvPr>
            <p:ph idx="1"/>
          </p:nvPr>
        </p:nvSpPr>
        <p:spPr/>
        <p:txBody>
          <a:bodyPr/>
          <a:lstStyle/>
          <a:p>
            <a:endParaRPr lang="fr-FR" dirty="0" smtClean="0"/>
          </a:p>
          <a:p>
            <a:r>
              <a:rPr lang="fr-FR" dirty="0" smtClean="0"/>
              <a:t>Bien-être au travail </a:t>
            </a:r>
          </a:p>
          <a:p>
            <a:endParaRPr lang="fr-FR" dirty="0"/>
          </a:p>
        </p:txBody>
      </p:sp>
      <p:sp>
        <p:nvSpPr>
          <p:cNvPr id="4" name="Espace réservé du pied de page 3"/>
          <p:cNvSpPr>
            <a:spLocks noGrp="1"/>
          </p:cNvSpPr>
          <p:nvPr>
            <p:ph type="ftr" sz="quarter" idx="11"/>
          </p:nvPr>
        </p:nvSpPr>
        <p:spPr>
          <a:xfrm>
            <a:off x="971600" y="6356350"/>
            <a:ext cx="7704856" cy="365125"/>
          </a:xfrm>
        </p:spPr>
        <p:txBody>
          <a:bodyPr/>
          <a:lstStyle/>
          <a:p>
            <a:r>
              <a:rPr lang="fr-FR" smtClean="0"/>
              <a:t>© Pyxis-Coaching  2013 / www.pyxis-coaching.fr/</a:t>
            </a:r>
            <a:endParaRPr lang="fr-FR" dirty="0"/>
          </a:p>
        </p:txBody>
      </p:sp>
      <p:pic>
        <p:nvPicPr>
          <p:cNvPr id="5" name="Image 4" descr="zen.jpg"/>
          <p:cNvPicPr>
            <a:picLocks noChangeAspect="1"/>
          </p:cNvPicPr>
          <p:nvPr/>
        </p:nvPicPr>
        <p:blipFill>
          <a:blip r:embed="rId2" cstate="print"/>
          <a:stretch>
            <a:fillRect/>
          </a:stretch>
        </p:blipFill>
        <p:spPr>
          <a:xfrm>
            <a:off x="1835696" y="3356992"/>
            <a:ext cx="2381250" cy="2562225"/>
          </a:xfrm>
          <a:prstGeom prst="rect">
            <a:avLst/>
          </a:prstGeom>
        </p:spPr>
      </p:pic>
      <p:pic>
        <p:nvPicPr>
          <p:cNvPr id="6" name="Image 5" descr="cool.jpg"/>
          <p:cNvPicPr>
            <a:picLocks noChangeAspect="1"/>
          </p:cNvPicPr>
          <p:nvPr/>
        </p:nvPicPr>
        <p:blipFill>
          <a:blip r:embed="rId3" cstate="print"/>
          <a:stretch>
            <a:fillRect/>
          </a:stretch>
        </p:blipFill>
        <p:spPr>
          <a:xfrm>
            <a:off x="5652120" y="1988840"/>
            <a:ext cx="3094054" cy="230425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Les bénéfices d’un meilleur confort auditif</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Communication </a:t>
            </a:r>
          </a:p>
          <a:p>
            <a:pPr>
              <a:buNone/>
            </a:pPr>
            <a:r>
              <a:rPr lang="fr-FR" dirty="0"/>
              <a:t>	</a:t>
            </a:r>
            <a:r>
              <a:rPr lang="fr-FR" dirty="0" smtClean="0"/>
              <a:t>améliorée</a:t>
            </a:r>
          </a:p>
          <a:p>
            <a:endParaRPr lang="fr-FR" dirty="0"/>
          </a:p>
          <a:p>
            <a:endParaRPr lang="fr-FR" dirty="0" smtClean="0"/>
          </a:p>
          <a:p>
            <a:pPr>
              <a:buNone/>
            </a:pPr>
            <a:endParaRPr lang="fr-FR" dirty="0"/>
          </a:p>
          <a:p>
            <a:pPr>
              <a:buNone/>
            </a:pPr>
            <a:endParaRPr lang="fr-FR" dirty="0"/>
          </a:p>
        </p:txBody>
      </p:sp>
      <p:sp>
        <p:nvSpPr>
          <p:cNvPr id="4" name="Espace réservé du pied de page 3"/>
          <p:cNvSpPr>
            <a:spLocks noGrp="1"/>
          </p:cNvSpPr>
          <p:nvPr>
            <p:ph type="ftr" sz="quarter" idx="11"/>
          </p:nvPr>
        </p:nvSpPr>
        <p:spPr>
          <a:xfrm>
            <a:off x="467544" y="6356350"/>
            <a:ext cx="7920880" cy="365125"/>
          </a:xfrm>
        </p:spPr>
        <p:txBody>
          <a:bodyPr/>
          <a:lstStyle/>
          <a:p>
            <a:r>
              <a:rPr lang="fr-FR" smtClean="0"/>
              <a:t>© Pyxis-Coaching  2013 / www.pyxis-coaching.fr/</a:t>
            </a:r>
            <a:endParaRPr lang="fr-FR" dirty="0"/>
          </a:p>
        </p:txBody>
      </p:sp>
      <p:pic>
        <p:nvPicPr>
          <p:cNvPr id="5" name="Image 4" descr="self-empowerment-communication-techniques.jpg"/>
          <p:cNvPicPr>
            <a:picLocks noChangeAspect="1"/>
          </p:cNvPicPr>
          <p:nvPr/>
        </p:nvPicPr>
        <p:blipFill>
          <a:blip r:embed="rId2" cstate="print"/>
          <a:stretch>
            <a:fillRect/>
          </a:stretch>
        </p:blipFill>
        <p:spPr>
          <a:xfrm>
            <a:off x="4139952" y="2276872"/>
            <a:ext cx="3960440" cy="31683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4">
                    <a:lumMod val="75000"/>
                  </a:schemeClr>
                </a:solidFill>
              </a:rPr>
              <a:t>Les bénéfices d’un meilleur confort auditif</a:t>
            </a:r>
            <a:endParaRPr lang="fr-FR" dirty="0"/>
          </a:p>
        </p:txBody>
      </p:sp>
      <p:sp>
        <p:nvSpPr>
          <p:cNvPr id="3" name="Espace réservé du contenu 2"/>
          <p:cNvSpPr>
            <a:spLocks noGrp="1"/>
          </p:cNvSpPr>
          <p:nvPr>
            <p:ph idx="1"/>
          </p:nvPr>
        </p:nvSpPr>
        <p:spPr>
          <a:xfrm>
            <a:off x="467544" y="1556792"/>
            <a:ext cx="8229600" cy="4525963"/>
          </a:xfrm>
        </p:spPr>
        <p:txBody>
          <a:bodyPr/>
          <a:lstStyle/>
          <a:p>
            <a:endParaRPr lang="fr-FR" dirty="0" smtClean="0"/>
          </a:p>
          <a:p>
            <a:r>
              <a:rPr lang="fr-FR" dirty="0" smtClean="0"/>
              <a:t>Ambiance sonore plus sereine : convivialité, échanges, </a:t>
            </a:r>
            <a:r>
              <a:rPr lang="fr-FR" dirty="0" err="1" smtClean="0"/>
              <a:t>etc</a:t>
            </a:r>
            <a:r>
              <a:rPr lang="fr-FR" dirty="0" smtClean="0"/>
              <a:t>…</a:t>
            </a:r>
          </a:p>
          <a:p>
            <a:endParaRPr lang="fr-FR" dirty="0"/>
          </a:p>
          <a:p>
            <a:endParaRPr lang="fr-FR" dirty="0"/>
          </a:p>
        </p:txBody>
      </p:sp>
      <p:sp>
        <p:nvSpPr>
          <p:cNvPr id="4" name="Espace réservé du pied de page 3"/>
          <p:cNvSpPr>
            <a:spLocks noGrp="1"/>
          </p:cNvSpPr>
          <p:nvPr>
            <p:ph type="ftr" sz="quarter" idx="11"/>
          </p:nvPr>
        </p:nvSpPr>
        <p:spPr>
          <a:xfrm>
            <a:off x="611560" y="6356350"/>
            <a:ext cx="7704856" cy="365125"/>
          </a:xfrm>
        </p:spPr>
        <p:txBody>
          <a:bodyPr/>
          <a:lstStyle/>
          <a:p>
            <a:r>
              <a:rPr lang="fr-FR" smtClean="0"/>
              <a:t>© Pyxis-Coaching  2013 / www.pyxis-coaching.fr/</a:t>
            </a:r>
            <a:endParaRPr lang="fr-FR" dirty="0"/>
          </a:p>
        </p:txBody>
      </p:sp>
      <p:pic>
        <p:nvPicPr>
          <p:cNvPr id="5" name="Image 4" descr="happywork.jpg"/>
          <p:cNvPicPr>
            <a:picLocks noChangeAspect="1"/>
          </p:cNvPicPr>
          <p:nvPr/>
        </p:nvPicPr>
        <p:blipFill>
          <a:blip r:embed="rId2" cstate="print"/>
          <a:stretch>
            <a:fillRect/>
          </a:stretch>
        </p:blipFill>
        <p:spPr>
          <a:xfrm>
            <a:off x="5580112" y="3860932"/>
            <a:ext cx="2628626" cy="1751004"/>
          </a:xfrm>
          <a:prstGeom prst="rect">
            <a:avLst/>
          </a:prstGeom>
        </p:spPr>
      </p:pic>
      <p:pic>
        <p:nvPicPr>
          <p:cNvPr id="6" name="Image 5" descr="solidarité.jpg"/>
          <p:cNvPicPr>
            <a:picLocks noChangeAspect="1"/>
          </p:cNvPicPr>
          <p:nvPr/>
        </p:nvPicPr>
        <p:blipFill>
          <a:blip r:embed="rId3" cstate="print"/>
          <a:stretch>
            <a:fillRect/>
          </a:stretch>
        </p:blipFill>
        <p:spPr>
          <a:xfrm>
            <a:off x="755739" y="3645025"/>
            <a:ext cx="3240198" cy="215850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a:xfrm>
            <a:off x="683568" y="6356350"/>
            <a:ext cx="7488832" cy="365125"/>
          </a:xfrm>
        </p:spPr>
        <p:txBody>
          <a:bodyPr/>
          <a:lstStyle/>
          <a:p>
            <a:r>
              <a:rPr lang="fr-FR" smtClean="0"/>
              <a:t>© Pyxis-Coaching  2013 / www.pyxis-coaching.fr/</a:t>
            </a:r>
            <a:endParaRPr lang="fr-FR" dirty="0"/>
          </a:p>
        </p:txBody>
      </p:sp>
      <p:sp>
        <p:nvSpPr>
          <p:cNvPr id="5" name="Rectangle 4"/>
          <p:cNvSpPr/>
          <p:nvPr/>
        </p:nvSpPr>
        <p:spPr>
          <a:xfrm>
            <a:off x="407564" y="2967335"/>
            <a:ext cx="8328883" cy="2123658"/>
          </a:xfrm>
          <a:prstGeom prst="rect">
            <a:avLst/>
          </a:prstGeom>
          <a:noFill/>
        </p:spPr>
        <p:txBody>
          <a:bodyPr wrap="none" lIns="91440" tIns="45720" rIns="91440" bIns="45720">
            <a:spAutoFit/>
          </a:bodyPr>
          <a:lstStyle/>
          <a:p>
            <a:pPr algn="ctr"/>
            <a:r>
              <a:rPr lang="fr-F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Merci pour votre attention </a:t>
            </a:r>
            <a:r>
              <a:rPr lang="fr-F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a:t>
            </a:r>
          </a:p>
          <a:p>
            <a:pPr algn="ctr"/>
            <a:endParaRPr lang="fr-F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endParaRPr>
          </a:p>
          <a:p>
            <a:pPr algn="ctr"/>
            <a:r>
              <a:rPr lang="fr-F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pitchFamily="2" charset="2"/>
              </a:rPr>
              <a:t>Maintenant, c’est à vous…</a:t>
            </a:r>
            <a:r>
              <a:rPr lang="fr-F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4">
                    <a:lumMod val="75000"/>
                  </a:schemeClr>
                </a:solidFill>
              </a:rPr>
              <a:t>1 - L’audition : comment ça marche ?</a:t>
            </a:r>
            <a:endParaRPr lang="fr-FR" b="1" dirty="0">
              <a:solidFill>
                <a:schemeClr val="accent4">
                  <a:lumMod val="75000"/>
                </a:schemeClr>
              </a:solidFill>
            </a:endParaRPr>
          </a:p>
        </p:txBody>
      </p:sp>
      <p:sp>
        <p:nvSpPr>
          <p:cNvPr id="3" name="Espace réservé du contenu 2"/>
          <p:cNvSpPr>
            <a:spLocks noGrp="1"/>
          </p:cNvSpPr>
          <p:nvPr>
            <p:ph idx="1"/>
          </p:nvPr>
        </p:nvSpPr>
        <p:spPr/>
        <p:txBody>
          <a:bodyPr/>
          <a:lstStyle/>
          <a:p>
            <a:endParaRPr lang="fr-FR" dirty="0" smtClean="0"/>
          </a:p>
          <a:p>
            <a:endParaRPr lang="fr-FR" dirty="0" smtClean="0"/>
          </a:p>
          <a:p>
            <a:pPr>
              <a:buFont typeface="Wingdings" pitchFamily="2" charset="2"/>
              <a:buChar char="Ø"/>
            </a:pPr>
            <a:r>
              <a:rPr lang="fr-FR" dirty="0" smtClean="0"/>
              <a:t>L’Audition : un processus complexe qui associe système auditif et cognition</a:t>
            </a:r>
          </a:p>
          <a:p>
            <a:pPr>
              <a:buFont typeface="Wingdings" pitchFamily="2" charset="2"/>
              <a:buChar char="Ø"/>
            </a:pPr>
            <a:endParaRPr lang="fr-FR" dirty="0" smtClean="0"/>
          </a:p>
          <a:p>
            <a:pPr>
              <a:buFont typeface="Wingdings" pitchFamily="2" charset="2"/>
              <a:buChar char="Ø"/>
            </a:pPr>
            <a:endParaRPr lang="fr-FR" dirty="0"/>
          </a:p>
        </p:txBody>
      </p:sp>
      <p:sp>
        <p:nvSpPr>
          <p:cNvPr id="4" name="Espace réservé du pied de page 3"/>
          <p:cNvSpPr>
            <a:spLocks noGrp="1"/>
          </p:cNvSpPr>
          <p:nvPr>
            <p:ph type="ftr" sz="quarter" idx="11"/>
          </p:nvPr>
        </p:nvSpPr>
        <p:spPr>
          <a:xfrm>
            <a:off x="457200" y="6453336"/>
            <a:ext cx="6491064" cy="333210"/>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4">
                    <a:lumMod val="75000"/>
                  </a:schemeClr>
                </a:solidFill>
              </a:rPr>
              <a:t>Le son et ses caractéristiques</a:t>
            </a:r>
            <a:endParaRPr lang="fr-FR" dirty="0">
              <a:solidFill>
                <a:schemeClr val="accent4">
                  <a:lumMod val="75000"/>
                </a:schemeClr>
              </a:solidFill>
            </a:endParaRPr>
          </a:p>
        </p:txBody>
      </p:sp>
      <p:sp>
        <p:nvSpPr>
          <p:cNvPr id="3" name="Espace réservé du contenu 2"/>
          <p:cNvSpPr>
            <a:spLocks noGrp="1"/>
          </p:cNvSpPr>
          <p:nvPr>
            <p:ph idx="1"/>
          </p:nvPr>
        </p:nvSpPr>
        <p:spPr>
          <a:xfrm>
            <a:off x="457200" y="1412776"/>
            <a:ext cx="8229600" cy="4713387"/>
          </a:xfrm>
        </p:spPr>
        <p:txBody>
          <a:bodyPr>
            <a:normAutofit/>
          </a:bodyPr>
          <a:lstStyle/>
          <a:p>
            <a:r>
              <a:rPr lang="fr-FR" dirty="0" smtClean="0"/>
              <a:t>Un son est caractérisé par sa </a:t>
            </a:r>
            <a:r>
              <a:rPr lang="fr-FR" b="1" u="sng" dirty="0" smtClean="0"/>
              <a:t>fréquence</a:t>
            </a:r>
            <a:r>
              <a:rPr lang="fr-FR" dirty="0" smtClean="0"/>
              <a:t> = nombre de vibrations par seconde. </a:t>
            </a:r>
          </a:p>
          <a:p>
            <a:pPr>
              <a:buFontTx/>
              <a:buChar char="-"/>
            </a:pPr>
            <a:r>
              <a:rPr lang="fr-FR" sz="2000" dirty="0" smtClean="0"/>
              <a:t>mesurée en Hertz (Hz)</a:t>
            </a:r>
          </a:p>
          <a:p>
            <a:pPr>
              <a:buFontTx/>
              <a:buChar char="-"/>
            </a:pPr>
            <a:r>
              <a:rPr lang="fr-FR" sz="2000" dirty="0" smtClean="0"/>
              <a:t>détermine la hauteur du son : aigu lorsque la fréquence est élevée ou grave lorsque la fréquence est basse.</a:t>
            </a:r>
          </a:p>
          <a:p>
            <a:pPr>
              <a:buNone/>
            </a:pPr>
            <a:r>
              <a:rPr lang="fr-FR" dirty="0" smtClean="0"/>
              <a:t> </a:t>
            </a:r>
            <a:r>
              <a:rPr lang="fr-FR" sz="2800" dirty="0" smtClean="0"/>
              <a:t>Ex : Fréquence d'un son aigu</a:t>
            </a:r>
          </a:p>
          <a:p>
            <a:pPr>
              <a:buNone/>
            </a:pPr>
            <a:endParaRPr lang="fr-FR" dirty="0" smtClean="0"/>
          </a:p>
          <a:p>
            <a:pPr>
              <a:buNone/>
            </a:pPr>
            <a:r>
              <a:rPr lang="fr-FR" sz="2800" dirty="0" smtClean="0"/>
              <a:t>Ex : Fréquence d'un son grave</a:t>
            </a:r>
          </a:p>
          <a:p>
            <a:pPr>
              <a:buNone/>
            </a:pPr>
            <a:endParaRPr lang="fr-FR" dirty="0" smtClean="0"/>
          </a:p>
          <a:p>
            <a:endParaRPr lang="fr-FR" dirty="0"/>
          </a:p>
        </p:txBody>
      </p:sp>
      <p:sp>
        <p:nvSpPr>
          <p:cNvPr id="4" name="Espace réservé du pied de page 3"/>
          <p:cNvSpPr>
            <a:spLocks noGrp="1"/>
          </p:cNvSpPr>
          <p:nvPr>
            <p:ph type="ftr" sz="quarter" idx="11"/>
          </p:nvPr>
        </p:nvSpPr>
        <p:spPr>
          <a:xfrm>
            <a:off x="457200" y="6453336"/>
            <a:ext cx="7571184" cy="333210"/>
          </a:xfrm>
        </p:spPr>
        <p:txBody>
          <a:bodyPr/>
          <a:lstStyle/>
          <a:p>
            <a:r>
              <a:rPr lang="fr-FR" smtClean="0"/>
              <a:t>© Pyxis-Coaching  2013 / www.pyxis-coaching.fr/</a:t>
            </a:r>
            <a:endParaRPr lang="fr-FR" dirty="0"/>
          </a:p>
        </p:txBody>
      </p:sp>
      <p:pic>
        <p:nvPicPr>
          <p:cNvPr id="5" name="Image 4" descr="freq-aigu_1.jpg"/>
          <p:cNvPicPr>
            <a:picLocks noChangeAspect="1"/>
          </p:cNvPicPr>
          <p:nvPr/>
        </p:nvPicPr>
        <p:blipFill>
          <a:blip r:embed="rId2" cstate="print"/>
          <a:stretch>
            <a:fillRect/>
          </a:stretch>
        </p:blipFill>
        <p:spPr>
          <a:xfrm>
            <a:off x="2915816" y="4149080"/>
            <a:ext cx="2664296" cy="611299"/>
          </a:xfrm>
          <a:prstGeom prst="rect">
            <a:avLst/>
          </a:prstGeom>
        </p:spPr>
      </p:pic>
      <p:pic>
        <p:nvPicPr>
          <p:cNvPr id="6" name="Image 5" descr="freq-grave_1.jpg"/>
          <p:cNvPicPr>
            <a:picLocks noChangeAspect="1"/>
          </p:cNvPicPr>
          <p:nvPr/>
        </p:nvPicPr>
        <p:blipFill>
          <a:blip r:embed="rId3" cstate="print"/>
          <a:stretch>
            <a:fillRect/>
          </a:stretch>
        </p:blipFill>
        <p:spPr>
          <a:xfrm>
            <a:off x="3131840" y="5301208"/>
            <a:ext cx="2376264" cy="635111"/>
          </a:xfrm>
          <a:prstGeom prst="rect">
            <a:avLst/>
          </a:prstGeom>
        </p:spPr>
      </p:pic>
    </p:spTree>
    <p:extLst>
      <p:ext uri="{BB962C8B-B14F-4D97-AF65-F5344CB8AC3E}">
        <p14:creationId xmlns:p14="http://schemas.microsoft.com/office/powerpoint/2010/main" xmlns="" val="81143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4">
                    <a:lumMod val="75000"/>
                  </a:schemeClr>
                </a:solidFill>
              </a:rPr>
              <a:t>Caractéristiques du son (suite)</a:t>
            </a:r>
            <a:endParaRPr lang="fr-FR" dirty="0">
              <a:solidFill>
                <a:schemeClr val="accent4">
                  <a:lumMod val="75000"/>
                </a:schemeClr>
              </a:solidFill>
            </a:endParaRPr>
          </a:p>
        </p:txBody>
      </p:sp>
      <p:sp>
        <p:nvSpPr>
          <p:cNvPr id="3" name="Espace réservé du contenu 2"/>
          <p:cNvSpPr>
            <a:spLocks noGrp="1"/>
          </p:cNvSpPr>
          <p:nvPr>
            <p:ph idx="1"/>
          </p:nvPr>
        </p:nvSpPr>
        <p:spPr/>
        <p:txBody>
          <a:bodyPr/>
          <a:lstStyle/>
          <a:p>
            <a:r>
              <a:rPr lang="fr-FR" dirty="0" smtClean="0"/>
              <a:t>Un son est aussi caractérisé par :</a:t>
            </a:r>
          </a:p>
          <a:p>
            <a:pPr>
              <a:buFontTx/>
              <a:buChar char="-"/>
            </a:pPr>
            <a:r>
              <a:rPr lang="fr-FR" dirty="0" smtClean="0"/>
              <a:t>son </a:t>
            </a:r>
            <a:r>
              <a:rPr lang="fr-FR" b="1" u="sng" dirty="0" smtClean="0"/>
              <a:t>intensité</a:t>
            </a:r>
            <a:r>
              <a:rPr lang="fr-FR" dirty="0" smtClean="0"/>
              <a:t>, mesurée en dixième de Bel (dB)</a:t>
            </a:r>
          </a:p>
          <a:p>
            <a:pPr>
              <a:buNone/>
            </a:pPr>
            <a:r>
              <a:rPr lang="fr-FR" dirty="0" smtClean="0"/>
              <a:t> </a:t>
            </a:r>
          </a:p>
          <a:p>
            <a:pPr>
              <a:buFontTx/>
              <a:buChar char="-"/>
            </a:pPr>
            <a:r>
              <a:rPr lang="fr-FR" dirty="0" smtClean="0"/>
              <a:t>sa </a:t>
            </a:r>
            <a:r>
              <a:rPr lang="fr-FR" b="1" u="sng" dirty="0" smtClean="0"/>
              <a:t>durée</a:t>
            </a:r>
            <a:r>
              <a:rPr lang="fr-FR" dirty="0" smtClean="0"/>
              <a:t>, mesurée en unité de temps (s)</a:t>
            </a:r>
          </a:p>
          <a:p>
            <a:pPr>
              <a:buNone/>
            </a:pPr>
            <a:endParaRPr lang="fr-FR" dirty="0" smtClean="0"/>
          </a:p>
          <a:p>
            <a:pPr>
              <a:buFontTx/>
              <a:buChar char="-"/>
            </a:pPr>
            <a:r>
              <a:rPr lang="fr-FR" dirty="0" smtClean="0"/>
              <a:t>son </a:t>
            </a:r>
            <a:r>
              <a:rPr lang="fr-FR" b="1" u="sng" dirty="0" smtClean="0"/>
              <a:t>timbre</a:t>
            </a:r>
            <a:r>
              <a:rPr lang="fr-FR" dirty="0" smtClean="0"/>
              <a:t> = la coloration du son (feutré, métallique, doux, </a:t>
            </a:r>
            <a:r>
              <a:rPr lang="fr-FR" dirty="0" err="1" smtClean="0"/>
              <a:t>etc</a:t>
            </a:r>
            <a:r>
              <a:rPr lang="fr-FR" dirty="0" smtClean="0"/>
              <a:t>)</a:t>
            </a:r>
          </a:p>
          <a:p>
            <a:endParaRPr lang="fr-FR" dirty="0"/>
          </a:p>
        </p:txBody>
      </p:sp>
      <p:sp>
        <p:nvSpPr>
          <p:cNvPr id="4" name="Espace réservé du pied de page 3"/>
          <p:cNvSpPr>
            <a:spLocks noGrp="1"/>
          </p:cNvSpPr>
          <p:nvPr>
            <p:ph type="ftr" sz="quarter" idx="11"/>
          </p:nvPr>
        </p:nvSpPr>
        <p:spPr>
          <a:xfrm>
            <a:off x="457200" y="6453336"/>
            <a:ext cx="7499176" cy="333210"/>
          </a:xfrm>
        </p:spPr>
        <p:txBody>
          <a:bodyPr/>
          <a:lstStyle/>
          <a:p>
            <a:r>
              <a:rPr lang="fr-FR" smtClean="0"/>
              <a:t>© Pyxis-Coaching  2013 / www.pyxis-coaching.fr/</a:t>
            </a:r>
            <a:endParaRPr lang="fr-FR" dirty="0"/>
          </a:p>
        </p:txBody>
      </p:sp>
    </p:spTree>
    <p:extLst>
      <p:ext uri="{BB962C8B-B14F-4D97-AF65-F5344CB8AC3E}">
        <p14:creationId xmlns:p14="http://schemas.microsoft.com/office/powerpoint/2010/main" xmlns="" val="1334729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4">
                    <a:lumMod val="75000"/>
                  </a:schemeClr>
                </a:solidFill>
              </a:rPr>
              <a:t>Fonctionnement de l’oreille</a:t>
            </a:r>
            <a:endParaRPr lang="fr-FR" dirty="0">
              <a:solidFill>
                <a:schemeClr val="accent4">
                  <a:lumMod val="75000"/>
                </a:schemeClr>
              </a:solidFill>
            </a:endParaRPr>
          </a:p>
        </p:txBody>
      </p:sp>
      <p:pic>
        <p:nvPicPr>
          <p:cNvPr id="5" name="Espace réservé du contenu 4" descr="grossenoreille.gif"/>
          <p:cNvPicPr>
            <a:picLocks noGrp="1" noChangeAspect="1"/>
          </p:cNvPicPr>
          <p:nvPr>
            <p:ph idx="1"/>
          </p:nvPr>
        </p:nvPicPr>
        <p:blipFill>
          <a:blip r:embed="rId3" cstate="print"/>
          <a:stretch>
            <a:fillRect/>
          </a:stretch>
        </p:blipFill>
        <p:spPr>
          <a:xfrm>
            <a:off x="1331640" y="1772816"/>
            <a:ext cx="6153604" cy="3913953"/>
          </a:xfrm>
        </p:spPr>
      </p:pic>
      <p:sp>
        <p:nvSpPr>
          <p:cNvPr id="4" name="Espace réservé du pied de page 3"/>
          <p:cNvSpPr>
            <a:spLocks noGrp="1"/>
          </p:cNvSpPr>
          <p:nvPr>
            <p:ph type="ftr" sz="quarter" idx="11"/>
          </p:nvPr>
        </p:nvSpPr>
        <p:spPr>
          <a:xfrm>
            <a:off x="457200" y="6453336"/>
            <a:ext cx="7499176" cy="333210"/>
          </a:xfrm>
        </p:spPr>
        <p:txBody>
          <a:bodyPr/>
          <a:lstStyle/>
          <a:p>
            <a:r>
              <a:rPr lang="fr-FR" smtClean="0"/>
              <a:t>© Pyxis-Coaching  2013 / www.pyxis-coaching.fr/</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457200" y="320040"/>
            <a:ext cx="7242048" cy="876712"/>
          </a:xfrm>
        </p:spPr>
        <p:txBody>
          <a:bodyPr/>
          <a:lstStyle/>
          <a:p>
            <a:r>
              <a:rPr lang="fr-FR" dirty="0" smtClean="0">
                <a:solidFill>
                  <a:schemeClr val="accent4">
                    <a:lumMod val="75000"/>
                  </a:schemeClr>
                </a:solidFill>
              </a:rPr>
              <a:t>L’oreille externe</a:t>
            </a:r>
            <a:endParaRPr lang="fr-FR" dirty="0">
              <a:solidFill>
                <a:schemeClr val="accent4">
                  <a:lumMod val="75000"/>
                </a:schemeClr>
              </a:solidFill>
            </a:endParaRPr>
          </a:p>
        </p:txBody>
      </p:sp>
      <p:sp>
        <p:nvSpPr>
          <p:cNvPr id="13" name="Espace réservé du contenu 12"/>
          <p:cNvSpPr>
            <a:spLocks noGrp="1"/>
          </p:cNvSpPr>
          <p:nvPr>
            <p:ph sz="half" idx="1"/>
          </p:nvPr>
        </p:nvSpPr>
        <p:spPr>
          <a:xfrm>
            <a:off x="457200" y="1340768"/>
            <a:ext cx="4042792" cy="4785395"/>
          </a:xfrm>
        </p:spPr>
        <p:txBody>
          <a:bodyPr>
            <a:normAutofit/>
          </a:bodyPr>
          <a:lstStyle/>
          <a:p>
            <a:pPr>
              <a:buFont typeface="Wingdings" pitchFamily="2" charset="2"/>
              <a:buChar char="ü"/>
            </a:pPr>
            <a:r>
              <a:rPr lang="fr-FR" dirty="0" smtClean="0"/>
              <a:t>Son rôle : capter les sons.</a:t>
            </a:r>
          </a:p>
          <a:p>
            <a:pPr>
              <a:buNone/>
            </a:pPr>
            <a:endParaRPr lang="fr-FR" dirty="0" smtClean="0"/>
          </a:p>
          <a:p>
            <a:pPr>
              <a:buNone/>
            </a:pPr>
            <a:endParaRPr lang="fr-FR" dirty="0" smtClean="0"/>
          </a:p>
          <a:p>
            <a:pPr>
              <a:buNone/>
            </a:pPr>
            <a:endParaRPr lang="fr-FR" dirty="0" smtClean="0"/>
          </a:p>
          <a:p>
            <a:pPr>
              <a:buNone/>
            </a:pPr>
            <a:r>
              <a:rPr lang="fr-FR" dirty="0" smtClean="0"/>
              <a:t> </a:t>
            </a:r>
            <a:endParaRPr lang="fr-FR" dirty="0"/>
          </a:p>
        </p:txBody>
      </p:sp>
      <p:sp>
        <p:nvSpPr>
          <p:cNvPr id="7" name="Espace réservé du contenu 6"/>
          <p:cNvSpPr>
            <a:spLocks noGrp="1"/>
          </p:cNvSpPr>
          <p:nvPr>
            <p:ph sz="half" idx="2"/>
          </p:nvPr>
        </p:nvSpPr>
        <p:spPr>
          <a:xfrm>
            <a:off x="4932040" y="2492896"/>
            <a:ext cx="2767208" cy="3633267"/>
          </a:xfrm>
        </p:spPr>
        <p:txBody>
          <a:bodyPr>
            <a:normAutofit/>
          </a:bodyPr>
          <a:lstStyle/>
          <a:p>
            <a:pPr>
              <a:buNone/>
            </a:pPr>
            <a:r>
              <a:rPr lang="fr-FR" dirty="0" smtClean="0"/>
              <a:t>	</a:t>
            </a:r>
            <a:r>
              <a:rPr lang="fr-FR" sz="2400" dirty="0" smtClean="0"/>
              <a:t>Le pavillon perçoit les ondes et vibrations, et les transmet au conduit auditif, qui sert de résonateur.</a:t>
            </a:r>
          </a:p>
          <a:p>
            <a:endParaRPr lang="fr-FR" dirty="0"/>
          </a:p>
        </p:txBody>
      </p:sp>
      <p:sp>
        <p:nvSpPr>
          <p:cNvPr id="4" name="Espace réservé du pied de page 3"/>
          <p:cNvSpPr>
            <a:spLocks noGrp="1"/>
          </p:cNvSpPr>
          <p:nvPr>
            <p:ph type="ftr" sz="quarter" idx="11"/>
          </p:nvPr>
        </p:nvSpPr>
        <p:spPr>
          <a:xfrm>
            <a:off x="457200" y="6381328"/>
            <a:ext cx="7139136" cy="405218"/>
          </a:xfrm>
        </p:spPr>
        <p:txBody>
          <a:bodyPr/>
          <a:lstStyle/>
          <a:p>
            <a:r>
              <a:rPr lang="fr-FR" smtClean="0"/>
              <a:t>© Pyxis-Coaching  2013 / www.pyxis-coaching.fr/</a:t>
            </a:r>
            <a:endParaRPr lang="fr-FR" dirty="0"/>
          </a:p>
        </p:txBody>
      </p:sp>
      <p:pic>
        <p:nvPicPr>
          <p:cNvPr id="5" name="Image 4" descr="oreille externe.jpg"/>
          <p:cNvPicPr>
            <a:picLocks noChangeAspect="1"/>
          </p:cNvPicPr>
          <p:nvPr/>
        </p:nvPicPr>
        <p:blipFill>
          <a:blip r:embed="rId2" cstate="print"/>
          <a:stretch>
            <a:fillRect/>
          </a:stretch>
        </p:blipFill>
        <p:spPr>
          <a:xfrm>
            <a:off x="1561089" y="2420888"/>
            <a:ext cx="2904276" cy="36457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610297F-8FCA-46C2-863A-1A93ADBD52EC}"/>
</file>

<file path=customXml/itemProps2.xml><?xml version="1.0" encoding="utf-8"?>
<ds:datastoreItem xmlns:ds="http://schemas.openxmlformats.org/officeDocument/2006/customXml" ds:itemID="{464218C0-1DC7-4F3B-902F-0649E8AFF67F}"/>
</file>

<file path=customXml/itemProps3.xml><?xml version="1.0" encoding="utf-8"?>
<ds:datastoreItem xmlns:ds="http://schemas.openxmlformats.org/officeDocument/2006/customXml" ds:itemID="{30EA39BA-B323-4FA2-A472-D4C82BD057E5}"/>
</file>

<file path=docProps/app.xml><?xml version="1.0" encoding="utf-8"?>
<Properties xmlns="http://schemas.openxmlformats.org/officeDocument/2006/extended-properties" xmlns:vt="http://schemas.openxmlformats.org/officeDocument/2006/docPropsVTypes">
  <Template/>
  <TotalTime>1791</TotalTime>
  <Words>1262</Words>
  <Application>Microsoft Office PowerPoint</Application>
  <PresentationFormat>On-screen Show (4:3)</PresentationFormat>
  <Paragraphs>233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Thème Office</vt:lpstr>
      <vt:lpstr> Confort auditif : Bien-être au travail</vt:lpstr>
      <vt:lpstr>Présentation </vt:lpstr>
      <vt:lpstr>Programme</vt:lpstr>
      <vt:lpstr>Vous avez dit : confort auditif ?</vt:lpstr>
      <vt:lpstr>1 - L’audition : comment ça marche ?</vt:lpstr>
      <vt:lpstr>Le son et ses caractéristiques</vt:lpstr>
      <vt:lpstr>Caractéristiques du son (suite)</vt:lpstr>
      <vt:lpstr>Fonctionnement de l’oreille</vt:lpstr>
      <vt:lpstr>L’oreille externe</vt:lpstr>
      <vt:lpstr>L’oreille moyenne</vt:lpstr>
      <vt:lpstr>L’oreille interne</vt:lpstr>
      <vt:lpstr>L’oreille interne (suite)</vt:lpstr>
      <vt:lpstr>Slide 13</vt:lpstr>
      <vt:lpstr>La zone corticale de l’audition</vt:lpstr>
      <vt:lpstr>2 - Qu’est-ce que le bruit ?</vt:lpstr>
      <vt:lpstr>Slide 16</vt:lpstr>
      <vt:lpstr>Slide 17</vt:lpstr>
      <vt:lpstr>Comment identifier un problème de bruit en milieu de travail ?</vt:lpstr>
      <vt:lpstr>Les mesures réalisées dans votre environnement </vt:lpstr>
      <vt:lpstr>3 - Les conséquences du bruit </vt:lpstr>
      <vt:lpstr>Conséquences physiologiques</vt:lpstr>
      <vt:lpstr>La fatigue auditive</vt:lpstr>
      <vt:lpstr>La fatigue auditive (suite)</vt:lpstr>
      <vt:lpstr>Nuisances sonores : facteur de stress</vt:lpstr>
      <vt:lpstr>Les acouphènes</vt:lpstr>
      <vt:lpstr>L’hyperacousie </vt:lpstr>
      <vt:lpstr>Conséquences psychologiques d’un environnement professionnel bruyant</vt:lpstr>
      <vt:lpstr>Conséquences psychologiques (suite)</vt:lpstr>
      <vt:lpstr>Conséquences psychologiques (suite)</vt:lpstr>
      <vt:lpstr>Conséquences psychologiques (suite)</vt:lpstr>
      <vt:lpstr>4 - Comment améliorer son confort auditif</vt:lpstr>
      <vt:lpstr>Comment améliorer son confort auditif</vt:lpstr>
      <vt:lpstr>  Les bouchons d’oreille (suite) </vt:lpstr>
      <vt:lpstr>Gérer son temps et son organisation de travail </vt:lpstr>
      <vt:lpstr>Gestion mentale du bruit</vt:lpstr>
      <vt:lpstr>Gestion mentale du bruit (suite)</vt:lpstr>
      <vt:lpstr>Le bruit : tous responsables !</vt:lpstr>
      <vt:lpstr>Le bruit : tous responsables !</vt:lpstr>
      <vt:lpstr>Le bruit : tous responsables !</vt:lpstr>
      <vt:lpstr>5 - Les bénéfices d’un meilleur confort auditif</vt:lpstr>
      <vt:lpstr>Les bénéfices d’un meilleur confort auditif</vt:lpstr>
      <vt:lpstr>Les bénéfices d’un meilleur confort auditif</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nuisances sonores dans l’environnement de travail</dc:title>
  <dc:creator>ANNICK</dc:creator>
  <cp:lastModifiedBy>Marie-Helene Sestier</cp:lastModifiedBy>
  <cp:revision>191</cp:revision>
  <dcterms:created xsi:type="dcterms:W3CDTF">2013-03-07T11:06:11Z</dcterms:created>
  <dcterms:modified xsi:type="dcterms:W3CDTF">2013-04-19T13:19:54Z</dcterms:modified>
</cp:coreProperties>
</file>